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3.xml" ContentType="application/vnd.openxmlformats-officedocument.theme+xml"/>
  <Override PartName="/ppt/tags/tag18.xml" ContentType="application/vnd.openxmlformats-officedocument.presentationml.tags+xml"/>
  <Override PartName="/ppt/notesSlides/notesSlide1.xml" ContentType="application/vnd.openxmlformats-officedocument.presentationml.notesSlide+xml"/>
  <Override PartName="/ppt/tags/tag1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31.xml" ContentType="application/vnd.openxmlformats-officedocument.presentationml.notesSlide+xml"/>
  <Override PartName="/ppt/tags/tag24.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1"/>
  </p:notesMasterIdLst>
  <p:sldIdLst>
    <p:sldId id="1132" r:id="rId3"/>
    <p:sldId id="1148" r:id="rId4"/>
    <p:sldId id="1182" r:id="rId5"/>
    <p:sldId id="417" r:id="rId6"/>
    <p:sldId id="1165" r:id="rId7"/>
    <p:sldId id="1180" r:id="rId8"/>
    <p:sldId id="1179" r:id="rId9"/>
    <p:sldId id="1134" r:id="rId10"/>
    <p:sldId id="1070" r:id="rId11"/>
    <p:sldId id="1093" r:id="rId12"/>
    <p:sldId id="1110" r:id="rId13"/>
    <p:sldId id="1166" r:id="rId14"/>
    <p:sldId id="1112" r:id="rId15"/>
    <p:sldId id="1149" r:id="rId16"/>
    <p:sldId id="361" r:id="rId17"/>
    <p:sldId id="1150" r:id="rId18"/>
    <p:sldId id="1163" r:id="rId19"/>
    <p:sldId id="1153" r:id="rId20"/>
    <p:sldId id="1151" r:id="rId21"/>
    <p:sldId id="362" r:id="rId22"/>
    <p:sldId id="1154" r:id="rId23"/>
    <p:sldId id="1155" r:id="rId24"/>
    <p:sldId id="1156" r:id="rId25"/>
    <p:sldId id="353" r:id="rId26"/>
    <p:sldId id="1157" r:id="rId27"/>
    <p:sldId id="1158" r:id="rId28"/>
    <p:sldId id="1159" r:id="rId29"/>
    <p:sldId id="1160" r:id="rId30"/>
    <p:sldId id="1161" r:id="rId31"/>
    <p:sldId id="1168" r:id="rId32"/>
    <p:sldId id="1171" r:id="rId33"/>
    <p:sldId id="1174" r:id="rId34"/>
    <p:sldId id="1173" r:id="rId35"/>
    <p:sldId id="1176" r:id="rId36"/>
    <p:sldId id="1119" r:id="rId37"/>
    <p:sldId id="283" r:id="rId38"/>
    <p:sldId id="1127" r:id="rId39"/>
    <p:sldId id="57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zal Yilmaz" initials="HY" lastIdx="4" clrIdx="0">
    <p:extLst>
      <p:ext uri="{19B8F6BF-5375-455C-9EA6-DF929625EA0E}">
        <p15:presenceInfo xmlns:p15="http://schemas.microsoft.com/office/powerpoint/2012/main" userId="S-1-5-21-3681551113-1154639454-2518479793-687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0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16569-18F7-4338-B77A-A9EBBFB10941}" type="datetimeFigureOut">
              <a:rPr lang="en-US" smtClean="0"/>
              <a:t>3/12/2019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84640-5D6F-4647-A638-6B0FC75EF70A}" type="slidenum">
              <a:rPr lang="en-US" smtClean="0"/>
              <a:t>‹#›</a:t>
            </a:fld>
            <a:endParaRPr lang="en-US"/>
          </a:p>
        </p:txBody>
      </p:sp>
    </p:spTree>
    <p:extLst>
      <p:ext uri="{BB962C8B-B14F-4D97-AF65-F5344CB8AC3E}">
        <p14:creationId xmlns:p14="http://schemas.microsoft.com/office/powerpoint/2010/main" val="388679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1</a:t>
            </a:fld>
            <a:endParaRPr lang="en-US"/>
          </a:p>
        </p:txBody>
      </p:sp>
    </p:spTree>
    <p:extLst>
      <p:ext uri="{BB962C8B-B14F-4D97-AF65-F5344CB8AC3E}">
        <p14:creationId xmlns:p14="http://schemas.microsoft.com/office/powerpoint/2010/main" val="550075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174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GB" altLang="ko-KR" sz="1200" b="0" i="0" kern="1200" dirty="0">
                <a:solidFill>
                  <a:schemeClr val="tx1"/>
                </a:solidFill>
                <a:effectLst/>
                <a:latin typeface="+mn-lt"/>
                <a:ea typeface="+mn-ea"/>
                <a:cs typeface="+mn-cs"/>
              </a:rPr>
              <a:t>Mention Saving searches and Alerts options</a:t>
            </a:r>
            <a:endParaRPr lang="en-US" altLang="ko-KR" sz="1200" b="0" i="0" kern="1200" dirty="0">
              <a:solidFill>
                <a:schemeClr val="tx1"/>
              </a:solidFill>
              <a:effectLst/>
              <a:latin typeface="+mn-lt"/>
              <a:ea typeface="+mn-ea"/>
              <a:cs typeface="+mn-cs"/>
            </a:endParaRPr>
          </a:p>
          <a:p>
            <a:endParaRPr lang="en-US" altLang="ko-KR" sz="1200" b="0" i="0" kern="1200" dirty="0">
              <a:solidFill>
                <a:schemeClr val="tx1"/>
              </a:solidFill>
              <a:effectLst/>
              <a:latin typeface="+mn-lt"/>
              <a:ea typeface="+mn-ea"/>
              <a:cs typeface="+mn-cs"/>
            </a:endParaRPr>
          </a:p>
          <a:p>
            <a:endParaRPr lang="en-US" altLang="ko-KR"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To the left of the results page, you'll see the option to </a:t>
            </a:r>
            <a:r>
              <a:rPr lang="en-US" altLang="ko-KR" sz="1200" b="1" i="0" kern="1200" dirty="0">
                <a:solidFill>
                  <a:schemeClr val="tx1"/>
                </a:solidFill>
                <a:effectLst/>
                <a:latin typeface="+mn-lt"/>
                <a:ea typeface="+mn-ea"/>
                <a:cs typeface="+mn-cs"/>
              </a:rPr>
              <a:t>Sort</a:t>
            </a:r>
            <a:r>
              <a:rPr lang="en-US" altLang="ko-KR" sz="1200" b="0" i="0" kern="1200" dirty="0">
                <a:solidFill>
                  <a:schemeClr val="tx1"/>
                </a:solidFill>
                <a:effectLst/>
                <a:latin typeface="+mn-lt"/>
                <a:ea typeface="+mn-ea"/>
                <a:cs typeface="+mn-cs"/>
              </a:rPr>
              <a:t> and use </a:t>
            </a:r>
            <a:r>
              <a:rPr lang="en-US" altLang="ko-KR" sz="1200" b="1" i="0" kern="1200" dirty="0">
                <a:solidFill>
                  <a:schemeClr val="tx1"/>
                </a:solidFill>
                <a:effectLst/>
                <a:latin typeface="+mn-lt"/>
                <a:ea typeface="+mn-ea"/>
                <a:cs typeface="+mn-cs"/>
              </a:rPr>
              <a:t>Applied filters.</a:t>
            </a:r>
            <a:endParaRPr lang="en-US" altLang="ko-KR"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The </a:t>
            </a:r>
            <a:r>
              <a:rPr lang="en-US" altLang="ko-KR" sz="1200" b="1" i="0" kern="1200" dirty="0">
                <a:solidFill>
                  <a:schemeClr val="tx1"/>
                </a:solidFill>
                <a:effectLst/>
                <a:latin typeface="+mn-lt"/>
                <a:ea typeface="+mn-ea"/>
                <a:cs typeface="+mn-cs"/>
              </a:rPr>
              <a:t>Sort</a:t>
            </a:r>
            <a:r>
              <a:rPr lang="en-US" altLang="ko-KR" sz="1200" b="0" i="0" kern="1200" dirty="0">
                <a:solidFill>
                  <a:schemeClr val="tx1"/>
                </a:solidFill>
                <a:effectLst/>
                <a:latin typeface="+mn-lt"/>
                <a:ea typeface="+mn-ea"/>
                <a:cs typeface="+mn-cs"/>
              </a:rPr>
              <a:t> menu controls the sort order of the records that appear in the results page. Relevance is the default sort order. </a:t>
            </a:r>
          </a:p>
          <a:p>
            <a:r>
              <a:rPr lang="en-US" altLang="ko-KR" sz="1200" b="0" i="0" kern="1200" dirty="0">
                <a:solidFill>
                  <a:schemeClr val="tx1"/>
                </a:solidFill>
                <a:effectLst/>
                <a:latin typeface="+mn-lt"/>
                <a:ea typeface="+mn-ea"/>
                <a:cs typeface="+mn-cs"/>
              </a:rPr>
              <a:t>Please use the </a:t>
            </a:r>
            <a:r>
              <a:rPr lang="en-US" altLang="ko-KR" sz="1200" b="1" i="0" kern="1200" dirty="0">
                <a:solidFill>
                  <a:schemeClr val="tx1"/>
                </a:solidFill>
                <a:effectLst/>
                <a:latin typeface="+mn-lt"/>
                <a:ea typeface="+mn-ea"/>
                <a:cs typeface="+mn-cs"/>
              </a:rPr>
              <a:t>Applied filters</a:t>
            </a:r>
            <a:r>
              <a:rPr lang="en-US" altLang="ko-KR" sz="1200" b="0" i="0" kern="1200" dirty="0">
                <a:solidFill>
                  <a:schemeClr val="tx1"/>
                </a:solidFill>
                <a:effectLst/>
                <a:latin typeface="+mn-lt"/>
                <a:ea typeface="+mn-ea"/>
                <a:cs typeface="+mn-cs"/>
              </a:rPr>
              <a:t> section to apply additional limits also known as filters or facets to refine your results. The limits are pulled from the list of available indexed/searchable fields that appear in the current result set. Some of the main limits you can expect to find include source, publication title, subject, language, and date.</a:t>
            </a:r>
          </a:p>
          <a:p>
            <a:endParaRPr lang="en-US" altLang="ko-KR"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b="0" i="0" kern="1200" dirty="0">
                <a:solidFill>
                  <a:schemeClr val="tx1"/>
                </a:solidFill>
                <a:effectLst/>
                <a:latin typeface="+mn-lt"/>
                <a:ea typeface="+mn-ea"/>
                <a:cs typeface="+mn-cs"/>
              </a:rPr>
              <a:t>The </a:t>
            </a:r>
            <a:r>
              <a:rPr lang="en-US" altLang="ko-KR" sz="1200" b="1" i="0" kern="1200" dirty="0">
                <a:solidFill>
                  <a:schemeClr val="tx1"/>
                </a:solidFill>
                <a:effectLst/>
                <a:latin typeface="+mn-lt"/>
                <a:ea typeface="+mn-ea"/>
                <a:cs typeface="+mn-cs"/>
              </a:rPr>
              <a:t>Cite</a:t>
            </a:r>
            <a:r>
              <a:rPr lang="en-US" altLang="ko-KR" sz="1200" b="0" i="0" kern="1200" dirty="0">
                <a:solidFill>
                  <a:schemeClr val="tx1"/>
                </a:solidFill>
                <a:effectLst/>
                <a:latin typeface="+mn-lt"/>
                <a:ea typeface="+mn-ea"/>
                <a:cs typeface="+mn-cs"/>
              </a:rPr>
              <a:t> tool generates a bibliography. Copy and paste the generated bibliography into a document and make any necessary edits. You can also </a:t>
            </a:r>
            <a:r>
              <a:rPr lang="en-US" altLang="ko-KR" sz="1200" b="1" i="0" kern="1200" dirty="0">
                <a:solidFill>
                  <a:schemeClr val="tx1"/>
                </a:solidFill>
                <a:effectLst/>
                <a:latin typeface="+mn-lt"/>
                <a:ea typeface="+mn-ea"/>
                <a:cs typeface="+mn-cs"/>
              </a:rPr>
              <a:t>Email or Print</a:t>
            </a:r>
            <a:r>
              <a:rPr lang="en-US" altLang="ko-KR" sz="1200" b="0" i="0" kern="1200" dirty="0">
                <a:solidFill>
                  <a:schemeClr val="tx1"/>
                </a:solidFill>
                <a:effectLst/>
                <a:latin typeface="+mn-lt"/>
                <a:ea typeface="+mn-ea"/>
                <a:cs typeface="+mn-cs"/>
              </a:rPr>
              <a:t> any selected records. </a:t>
            </a:r>
            <a:r>
              <a:rPr lang="en-US" altLang="ko-KR" sz="1200" b="1" i="0" kern="1200" dirty="0">
                <a:solidFill>
                  <a:schemeClr val="tx1"/>
                </a:solidFill>
                <a:effectLst/>
                <a:latin typeface="+mn-lt"/>
                <a:ea typeface="+mn-ea"/>
                <a:cs typeface="+mn-cs"/>
              </a:rPr>
              <a:t>Save</a:t>
            </a:r>
            <a:r>
              <a:rPr lang="en-US" altLang="ko-KR" sz="1200" b="0" i="0" kern="1200" dirty="0">
                <a:solidFill>
                  <a:schemeClr val="tx1"/>
                </a:solidFill>
                <a:effectLst/>
                <a:latin typeface="+mn-lt"/>
                <a:ea typeface="+mn-ea"/>
                <a:cs typeface="+mn-cs"/>
              </a:rPr>
              <a:t> records to a bibliographic manager like </a:t>
            </a:r>
            <a:r>
              <a:rPr lang="en-US" altLang="ko-KR" sz="1200" b="0" i="0" u="none" strike="noStrike" kern="1200" dirty="0">
                <a:solidFill>
                  <a:schemeClr val="tx1"/>
                </a:solidFill>
                <a:effectLst/>
                <a:latin typeface="+mn-lt"/>
                <a:ea typeface="+mn-ea"/>
                <a:cs typeface="+mn-cs"/>
              </a:rPr>
              <a:t>Endnote or</a:t>
            </a:r>
            <a:r>
              <a:rPr lang="en-US" altLang="ko-KR" sz="1200" b="0" i="0" u="none" strike="noStrike" kern="1200" baseline="0" dirty="0">
                <a:solidFill>
                  <a:schemeClr val="tx1"/>
                </a:solidFill>
                <a:effectLst/>
                <a:latin typeface="+mn-lt"/>
                <a:ea typeface="+mn-ea"/>
                <a:cs typeface="+mn-cs"/>
              </a:rPr>
              <a:t> </a:t>
            </a:r>
            <a:r>
              <a:rPr lang="en-US" altLang="ko-KR" sz="1200" b="0" i="0" u="none" strike="noStrike" kern="1200" baseline="0" dirty="0" err="1">
                <a:solidFill>
                  <a:schemeClr val="tx1"/>
                </a:solidFill>
                <a:effectLst/>
                <a:latin typeface="+mn-lt"/>
                <a:ea typeface="+mn-ea"/>
                <a:cs typeface="+mn-cs"/>
              </a:rPr>
              <a:t>Mandeley</a:t>
            </a:r>
            <a:r>
              <a:rPr lang="en-US" altLang="ko-KR" sz="1200" b="0" i="0" u="none" strike="noStrike"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b="0" i="0" kern="1200" dirty="0">
                <a:solidFill>
                  <a:schemeClr val="tx1"/>
                </a:solidFill>
                <a:effectLst/>
                <a:latin typeface="+mn-lt"/>
                <a:ea typeface="+mn-ea"/>
                <a:cs typeface="+mn-cs"/>
              </a:rPr>
              <a:t>You can choose to search those books alongside your ProQuest platform databases. If your search strategy matches up to any </a:t>
            </a:r>
            <a:r>
              <a:rPr lang="en-US" altLang="ko-KR" sz="1200" b="0" i="0" kern="1200" dirty="0" err="1">
                <a:solidFill>
                  <a:schemeClr val="tx1"/>
                </a:solidFill>
                <a:effectLst/>
                <a:latin typeface="+mn-lt"/>
                <a:ea typeface="+mn-ea"/>
                <a:cs typeface="+mn-cs"/>
              </a:rPr>
              <a:t>ebooks</a:t>
            </a:r>
            <a:r>
              <a:rPr lang="en-US" altLang="ko-KR" sz="1200" b="0" i="0" kern="1200" dirty="0">
                <a:solidFill>
                  <a:schemeClr val="tx1"/>
                </a:solidFill>
                <a:effectLst/>
                <a:latin typeface="+mn-lt"/>
                <a:ea typeface="+mn-ea"/>
                <a:cs typeface="+mn-cs"/>
              </a:rPr>
              <a:t> available in your </a:t>
            </a:r>
            <a:r>
              <a:rPr lang="en-US" altLang="ko-KR" sz="1200" b="1" i="0" kern="1200" dirty="0">
                <a:solidFill>
                  <a:schemeClr val="tx1"/>
                </a:solidFill>
                <a:effectLst/>
                <a:latin typeface="+mn-lt"/>
                <a:ea typeface="+mn-ea"/>
                <a:cs typeface="+mn-cs"/>
              </a:rPr>
              <a:t>EBook Central collection</a:t>
            </a:r>
            <a:r>
              <a:rPr lang="en-US" altLang="ko-KR" sz="1200" b="0" i="0" kern="1200" dirty="0">
                <a:solidFill>
                  <a:schemeClr val="tx1"/>
                </a:solidFill>
                <a:effectLst/>
                <a:latin typeface="+mn-lt"/>
                <a:ea typeface="+mn-ea"/>
                <a:cs typeface="+mn-cs"/>
              </a:rPr>
              <a:t>, this tab will display those books.</a:t>
            </a:r>
          </a:p>
          <a:p>
            <a:endParaRPr lang="en-US" altLang="ko-KR"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At the bottom of the page, </a:t>
            </a:r>
            <a:r>
              <a:rPr lang="en-US" altLang="ko-KR" sz="1200" b="1" i="0" kern="1200" dirty="0">
                <a:solidFill>
                  <a:schemeClr val="tx1"/>
                </a:solidFill>
                <a:effectLst/>
                <a:latin typeface="+mn-lt"/>
                <a:ea typeface="+mn-ea"/>
                <a:cs typeface="+mn-cs"/>
              </a:rPr>
              <a:t>Other searches to try </a:t>
            </a:r>
            <a:r>
              <a:rPr lang="en-US" altLang="ko-KR" sz="1200" b="0" i="0" kern="1200" dirty="0">
                <a:solidFill>
                  <a:schemeClr val="tx1"/>
                </a:solidFill>
                <a:effectLst/>
                <a:latin typeface="+mn-lt"/>
                <a:ea typeface="+mn-ea"/>
                <a:cs typeface="+mn-cs"/>
              </a:rPr>
              <a:t>displays related and suggested subjects that you may consider searching on if you are dissatisfied with your current search results. The suggested subjects are related to your current keywords.</a:t>
            </a:r>
          </a:p>
          <a:p>
            <a:endParaRPr lang="en-US" altLang="ko-KR" sz="1200" b="0" i="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5FEEF-3483-4BD1-9A2A-B776B2BB06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151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963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2808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GB" altLang="ko-KR" sz="1200" b="0" i="0" kern="1200" dirty="0">
                <a:solidFill>
                  <a:schemeClr val="tx1"/>
                </a:solidFill>
                <a:effectLst/>
                <a:latin typeface="+mn-lt"/>
                <a:ea typeface="+mn-ea"/>
                <a:cs typeface="+mn-cs"/>
              </a:rPr>
              <a:t>Mention Saving searches and Alerts options</a:t>
            </a:r>
            <a:endParaRPr lang="en-US" altLang="ko-KR" sz="1200" b="0" i="0" kern="1200" dirty="0">
              <a:solidFill>
                <a:schemeClr val="tx1"/>
              </a:solidFill>
              <a:effectLst/>
              <a:latin typeface="+mn-lt"/>
              <a:ea typeface="+mn-ea"/>
              <a:cs typeface="+mn-cs"/>
            </a:endParaRPr>
          </a:p>
          <a:p>
            <a:endParaRPr lang="en-US" altLang="ko-KR" sz="1200" b="0" i="0" kern="1200" dirty="0">
              <a:solidFill>
                <a:schemeClr val="tx1"/>
              </a:solidFill>
              <a:effectLst/>
              <a:latin typeface="+mn-lt"/>
              <a:ea typeface="+mn-ea"/>
              <a:cs typeface="+mn-cs"/>
            </a:endParaRPr>
          </a:p>
          <a:p>
            <a:endParaRPr lang="en-US" altLang="ko-KR"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To the left of the results page, you'll see the option to </a:t>
            </a:r>
            <a:r>
              <a:rPr lang="en-US" altLang="ko-KR" sz="1200" b="1" i="0" kern="1200" dirty="0">
                <a:solidFill>
                  <a:schemeClr val="tx1"/>
                </a:solidFill>
                <a:effectLst/>
                <a:latin typeface="+mn-lt"/>
                <a:ea typeface="+mn-ea"/>
                <a:cs typeface="+mn-cs"/>
              </a:rPr>
              <a:t>Sort</a:t>
            </a:r>
            <a:r>
              <a:rPr lang="en-US" altLang="ko-KR" sz="1200" b="0" i="0" kern="1200" dirty="0">
                <a:solidFill>
                  <a:schemeClr val="tx1"/>
                </a:solidFill>
                <a:effectLst/>
                <a:latin typeface="+mn-lt"/>
                <a:ea typeface="+mn-ea"/>
                <a:cs typeface="+mn-cs"/>
              </a:rPr>
              <a:t> and use </a:t>
            </a:r>
            <a:r>
              <a:rPr lang="en-US" altLang="ko-KR" sz="1200" b="1" i="0" kern="1200" dirty="0">
                <a:solidFill>
                  <a:schemeClr val="tx1"/>
                </a:solidFill>
                <a:effectLst/>
                <a:latin typeface="+mn-lt"/>
                <a:ea typeface="+mn-ea"/>
                <a:cs typeface="+mn-cs"/>
              </a:rPr>
              <a:t>Applied filters.</a:t>
            </a:r>
            <a:endParaRPr lang="en-US" altLang="ko-KR"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The </a:t>
            </a:r>
            <a:r>
              <a:rPr lang="en-US" altLang="ko-KR" sz="1200" b="1" i="0" kern="1200" dirty="0">
                <a:solidFill>
                  <a:schemeClr val="tx1"/>
                </a:solidFill>
                <a:effectLst/>
                <a:latin typeface="+mn-lt"/>
                <a:ea typeface="+mn-ea"/>
                <a:cs typeface="+mn-cs"/>
              </a:rPr>
              <a:t>Sort</a:t>
            </a:r>
            <a:r>
              <a:rPr lang="en-US" altLang="ko-KR" sz="1200" b="0" i="0" kern="1200" dirty="0">
                <a:solidFill>
                  <a:schemeClr val="tx1"/>
                </a:solidFill>
                <a:effectLst/>
                <a:latin typeface="+mn-lt"/>
                <a:ea typeface="+mn-ea"/>
                <a:cs typeface="+mn-cs"/>
              </a:rPr>
              <a:t> menu controls the sort order of the records that appear in the results page. Relevance is the default sort order. </a:t>
            </a:r>
          </a:p>
          <a:p>
            <a:r>
              <a:rPr lang="en-US" altLang="ko-KR" sz="1200" b="0" i="0" kern="1200" dirty="0">
                <a:solidFill>
                  <a:schemeClr val="tx1"/>
                </a:solidFill>
                <a:effectLst/>
                <a:latin typeface="+mn-lt"/>
                <a:ea typeface="+mn-ea"/>
                <a:cs typeface="+mn-cs"/>
              </a:rPr>
              <a:t>Please use the </a:t>
            </a:r>
            <a:r>
              <a:rPr lang="en-US" altLang="ko-KR" sz="1200" b="1" i="0" kern="1200" dirty="0">
                <a:solidFill>
                  <a:schemeClr val="tx1"/>
                </a:solidFill>
                <a:effectLst/>
                <a:latin typeface="+mn-lt"/>
                <a:ea typeface="+mn-ea"/>
                <a:cs typeface="+mn-cs"/>
              </a:rPr>
              <a:t>Applied filters</a:t>
            </a:r>
            <a:r>
              <a:rPr lang="en-US" altLang="ko-KR" sz="1200" b="0" i="0" kern="1200" dirty="0">
                <a:solidFill>
                  <a:schemeClr val="tx1"/>
                </a:solidFill>
                <a:effectLst/>
                <a:latin typeface="+mn-lt"/>
                <a:ea typeface="+mn-ea"/>
                <a:cs typeface="+mn-cs"/>
              </a:rPr>
              <a:t> section to apply additional limits also known as filters or facets to refine your results. The limits are pulled from the list of available indexed/searchable fields that appear in the current result set. Some of the main limits you can expect to find include source, publication title, subject, language, and date.</a:t>
            </a:r>
          </a:p>
          <a:p>
            <a:endParaRPr lang="en-US" altLang="ko-KR"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b="0" i="0" kern="1200" dirty="0">
                <a:solidFill>
                  <a:schemeClr val="tx1"/>
                </a:solidFill>
                <a:effectLst/>
                <a:latin typeface="+mn-lt"/>
                <a:ea typeface="+mn-ea"/>
                <a:cs typeface="+mn-cs"/>
              </a:rPr>
              <a:t>The </a:t>
            </a:r>
            <a:r>
              <a:rPr lang="en-US" altLang="ko-KR" sz="1200" b="1" i="0" kern="1200" dirty="0">
                <a:solidFill>
                  <a:schemeClr val="tx1"/>
                </a:solidFill>
                <a:effectLst/>
                <a:latin typeface="+mn-lt"/>
                <a:ea typeface="+mn-ea"/>
                <a:cs typeface="+mn-cs"/>
              </a:rPr>
              <a:t>Cite</a:t>
            </a:r>
            <a:r>
              <a:rPr lang="en-US" altLang="ko-KR" sz="1200" b="0" i="0" kern="1200" dirty="0">
                <a:solidFill>
                  <a:schemeClr val="tx1"/>
                </a:solidFill>
                <a:effectLst/>
                <a:latin typeface="+mn-lt"/>
                <a:ea typeface="+mn-ea"/>
                <a:cs typeface="+mn-cs"/>
              </a:rPr>
              <a:t> tool generates a bibliography. Copy and paste the generated bibliography into a document and make any necessary edits. You can also </a:t>
            </a:r>
            <a:r>
              <a:rPr lang="en-US" altLang="ko-KR" sz="1200" b="1" i="0" kern="1200" dirty="0">
                <a:solidFill>
                  <a:schemeClr val="tx1"/>
                </a:solidFill>
                <a:effectLst/>
                <a:latin typeface="+mn-lt"/>
                <a:ea typeface="+mn-ea"/>
                <a:cs typeface="+mn-cs"/>
              </a:rPr>
              <a:t>Email or Print</a:t>
            </a:r>
            <a:r>
              <a:rPr lang="en-US" altLang="ko-KR" sz="1200" b="0" i="0" kern="1200" dirty="0">
                <a:solidFill>
                  <a:schemeClr val="tx1"/>
                </a:solidFill>
                <a:effectLst/>
                <a:latin typeface="+mn-lt"/>
                <a:ea typeface="+mn-ea"/>
                <a:cs typeface="+mn-cs"/>
              </a:rPr>
              <a:t> any selected records. </a:t>
            </a:r>
            <a:r>
              <a:rPr lang="en-US" altLang="ko-KR" sz="1200" b="1" i="0" kern="1200" dirty="0">
                <a:solidFill>
                  <a:schemeClr val="tx1"/>
                </a:solidFill>
                <a:effectLst/>
                <a:latin typeface="+mn-lt"/>
                <a:ea typeface="+mn-ea"/>
                <a:cs typeface="+mn-cs"/>
              </a:rPr>
              <a:t>Save</a:t>
            </a:r>
            <a:r>
              <a:rPr lang="en-US" altLang="ko-KR" sz="1200" b="0" i="0" kern="1200" dirty="0">
                <a:solidFill>
                  <a:schemeClr val="tx1"/>
                </a:solidFill>
                <a:effectLst/>
                <a:latin typeface="+mn-lt"/>
                <a:ea typeface="+mn-ea"/>
                <a:cs typeface="+mn-cs"/>
              </a:rPr>
              <a:t> records to a bibliographic manager like </a:t>
            </a:r>
            <a:r>
              <a:rPr lang="en-US" altLang="ko-KR" sz="1200" b="0" i="0" u="none" strike="noStrike" kern="1200" dirty="0">
                <a:solidFill>
                  <a:schemeClr val="tx1"/>
                </a:solidFill>
                <a:effectLst/>
                <a:latin typeface="+mn-lt"/>
                <a:ea typeface="+mn-ea"/>
                <a:cs typeface="+mn-cs"/>
              </a:rPr>
              <a:t>Endnote or</a:t>
            </a:r>
            <a:r>
              <a:rPr lang="en-US" altLang="ko-KR" sz="1200" b="0" i="0" u="none" strike="noStrike" kern="1200" baseline="0" dirty="0">
                <a:solidFill>
                  <a:schemeClr val="tx1"/>
                </a:solidFill>
                <a:effectLst/>
                <a:latin typeface="+mn-lt"/>
                <a:ea typeface="+mn-ea"/>
                <a:cs typeface="+mn-cs"/>
              </a:rPr>
              <a:t> </a:t>
            </a:r>
            <a:r>
              <a:rPr lang="en-US" altLang="ko-KR" sz="1200" b="0" i="0" u="none" strike="noStrike" kern="1200" baseline="0" dirty="0" err="1">
                <a:solidFill>
                  <a:schemeClr val="tx1"/>
                </a:solidFill>
                <a:effectLst/>
                <a:latin typeface="+mn-lt"/>
                <a:ea typeface="+mn-ea"/>
                <a:cs typeface="+mn-cs"/>
              </a:rPr>
              <a:t>Mandeley</a:t>
            </a:r>
            <a:r>
              <a:rPr lang="en-US" altLang="ko-KR" sz="1200" b="0" i="0" u="none" strike="noStrike"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ko-KR"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b="0" i="0" kern="1200" dirty="0">
                <a:solidFill>
                  <a:schemeClr val="tx1"/>
                </a:solidFill>
                <a:effectLst/>
                <a:latin typeface="+mn-lt"/>
                <a:ea typeface="+mn-ea"/>
                <a:cs typeface="+mn-cs"/>
              </a:rPr>
              <a:t>You can choose to search those books alongside your ProQuest platform databases. If your search strategy matches up to any </a:t>
            </a:r>
            <a:r>
              <a:rPr lang="en-US" altLang="ko-KR" sz="1200" b="0" i="0" kern="1200" dirty="0" err="1">
                <a:solidFill>
                  <a:schemeClr val="tx1"/>
                </a:solidFill>
                <a:effectLst/>
                <a:latin typeface="+mn-lt"/>
                <a:ea typeface="+mn-ea"/>
                <a:cs typeface="+mn-cs"/>
              </a:rPr>
              <a:t>ebooks</a:t>
            </a:r>
            <a:r>
              <a:rPr lang="en-US" altLang="ko-KR" sz="1200" b="0" i="0" kern="1200" dirty="0">
                <a:solidFill>
                  <a:schemeClr val="tx1"/>
                </a:solidFill>
                <a:effectLst/>
                <a:latin typeface="+mn-lt"/>
                <a:ea typeface="+mn-ea"/>
                <a:cs typeface="+mn-cs"/>
              </a:rPr>
              <a:t> available in your </a:t>
            </a:r>
            <a:r>
              <a:rPr lang="en-US" altLang="ko-KR" sz="1200" b="1" i="0" kern="1200" dirty="0">
                <a:solidFill>
                  <a:schemeClr val="tx1"/>
                </a:solidFill>
                <a:effectLst/>
                <a:latin typeface="+mn-lt"/>
                <a:ea typeface="+mn-ea"/>
                <a:cs typeface="+mn-cs"/>
              </a:rPr>
              <a:t>EBook Central collection</a:t>
            </a:r>
            <a:r>
              <a:rPr lang="en-US" altLang="ko-KR" sz="1200" b="0" i="0" kern="1200" dirty="0">
                <a:solidFill>
                  <a:schemeClr val="tx1"/>
                </a:solidFill>
                <a:effectLst/>
                <a:latin typeface="+mn-lt"/>
                <a:ea typeface="+mn-ea"/>
                <a:cs typeface="+mn-cs"/>
              </a:rPr>
              <a:t>, this tab will display those books.</a:t>
            </a:r>
          </a:p>
          <a:p>
            <a:endParaRPr lang="en-US" altLang="ko-KR" sz="1200" b="0" i="0" kern="1200" dirty="0">
              <a:solidFill>
                <a:schemeClr val="tx1"/>
              </a:solidFill>
              <a:effectLst/>
              <a:latin typeface="+mn-lt"/>
              <a:ea typeface="+mn-ea"/>
              <a:cs typeface="+mn-cs"/>
            </a:endParaRPr>
          </a:p>
          <a:p>
            <a:r>
              <a:rPr lang="en-US" altLang="ko-KR" sz="1200" b="0" i="0" kern="1200" dirty="0">
                <a:solidFill>
                  <a:schemeClr val="tx1"/>
                </a:solidFill>
                <a:effectLst/>
                <a:latin typeface="+mn-lt"/>
                <a:ea typeface="+mn-ea"/>
                <a:cs typeface="+mn-cs"/>
              </a:rPr>
              <a:t>At the bottom of the page, </a:t>
            </a:r>
            <a:r>
              <a:rPr lang="en-US" altLang="ko-KR" sz="1200" b="1" i="0" kern="1200" dirty="0">
                <a:solidFill>
                  <a:schemeClr val="tx1"/>
                </a:solidFill>
                <a:effectLst/>
                <a:latin typeface="+mn-lt"/>
                <a:ea typeface="+mn-ea"/>
                <a:cs typeface="+mn-cs"/>
              </a:rPr>
              <a:t>Other searches to try </a:t>
            </a:r>
            <a:r>
              <a:rPr lang="en-US" altLang="ko-KR" sz="1200" b="0" i="0" kern="1200" dirty="0">
                <a:solidFill>
                  <a:schemeClr val="tx1"/>
                </a:solidFill>
                <a:effectLst/>
                <a:latin typeface="+mn-lt"/>
                <a:ea typeface="+mn-ea"/>
                <a:cs typeface="+mn-cs"/>
              </a:rPr>
              <a:t>displays related and suggested subjects that you may consider searching on if you are dissatisfied with your current search results. The suggested subjects are related to your current keywords.</a:t>
            </a:r>
          </a:p>
          <a:p>
            <a:endParaRPr lang="en-US" altLang="ko-KR" sz="1200" b="0" i="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5FEEF-3483-4BD1-9A2A-B776B2BB06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12239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686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Perform a more detailed search using the pull-down menu with supported field codes as well as the </a:t>
            </a:r>
            <a:r>
              <a:rPr lang="en-US" altLang="ko-KR" sz="1200" b="1" i="0" kern="1200" dirty="0">
                <a:solidFill>
                  <a:schemeClr val="tx1"/>
                </a:solidFill>
                <a:effectLst/>
                <a:latin typeface="+mn-lt"/>
                <a:ea typeface="+mn-ea"/>
                <a:cs typeface="+mn-cs"/>
              </a:rPr>
              <a:t>More Search Options </a:t>
            </a:r>
            <a:r>
              <a:rPr lang="en-US" altLang="ko-KR" sz="1200" b="0" i="0" kern="1200" dirty="0">
                <a:solidFill>
                  <a:schemeClr val="tx1"/>
                </a:solidFill>
                <a:effectLst/>
                <a:latin typeface="+mn-lt"/>
                <a:ea typeface="+mn-ea"/>
                <a:cs typeface="+mn-cs"/>
              </a:rPr>
              <a:t>section to apply additional limits. Listed fields in the pull-down menu depend on the selected databases.</a:t>
            </a:r>
          </a:p>
          <a:p>
            <a:endParaRPr lang="en-US" altLang="ko-KR" sz="1200" b="0" i="0" kern="1200" dirty="0">
              <a:solidFill>
                <a:schemeClr val="tx1"/>
              </a:solidFill>
              <a:effectLst/>
              <a:latin typeface="+mn-lt"/>
              <a:ea typeface="+mn-ea"/>
              <a:cs typeface="+mn-cs"/>
            </a:endParaRPr>
          </a:p>
          <a:p>
            <a:pPr latinLnBrk="1"/>
            <a:r>
              <a:rPr lang="en-US" altLang="ko-KR" sz="1200" kern="1200" dirty="0">
                <a:solidFill>
                  <a:schemeClr val="tx1"/>
                </a:solidFill>
                <a:effectLst/>
                <a:latin typeface="+mn-lt"/>
                <a:ea typeface="+mn-ea"/>
                <a:cs typeface="+mn-cs"/>
              </a:rPr>
              <a:t>Use the ProQuest advanced search to create a search with specific fields and other options.</a:t>
            </a:r>
          </a:p>
          <a:p>
            <a:pPr latinLnBrk="1"/>
            <a:r>
              <a:rPr lang="en-US" altLang="ko-KR" sz="1200" kern="1200" dirty="0">
                <a:solidFill>
                  <a:schemeClr val="tx1"/>
                </a:solidFill>
                <a:effectLst/>
                <a:latin typeface="+mn-lt"/>
                <a:ea typeface="+mn-ea"/>
                <a:cs typeface="+mn-cs"/>
              </a:rPr>
              <a:t>Use the drop-down menu from any row of search boxes to choose the type of information you want to search. Not all fields are searchable for every database. Enter the terms of your search in the boxes on the advanced search page.</a:t>
            </a:r>
            <a:endParaRPr lang="ko-KR" altLang="ko-KR" sz="1200" kern="1200" dirty="0">
              <a:solidFill>
                <a:schemeClr val="tx1"/>
              </a:solidFill>
              <a:effectLst/>
              <a:latin typeface="+mn-lt"/>
              <a:ea typeface="+mn-ea"/>
              <a:cs typeface="+mn-cs"/>
            </a:endParaRPr>
          </a:p>
          <a:p>
            <a:pPr latinLnBrk="1"/>
            <a:r>
              <a:rPr lang="en-US" altLang="ko-KR" sz="1200" kern="1200" dirty="0">
                <a:solidFill>
                  <a:schemeClr val="tx1"/>
                </a:solidFill>
                <a:effectLst/>
                <a:latin typeface="+mn-lt"/>
                <a:ea typeface="+mn-ea"/>
                <a:cs typeface="+mn-cs"/>
              </a:rPr>
              <a:t>[Search “groundwater pollution”] Restrict your search terms to specific field using the drop-down menu on each row. Use the look up link to find preferred terms when searching specific fields. You can also use that thesaurus to find subject headings of relevance. [search “hydraulic fracturing”] Use synonyms or variations of your search to broaden your list of results. Select the publication date range for your search. Limit your search by source type or other options. More search options depend on database selection.</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5FEEF-3483-4BD1-9A2A-B776B2BB06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793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1694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Perform a more detailed search using the pull-down menu with supported field codes as well as the </a:t>
            </a:r>
            <a:r>
              <a:rPr lang="en-US" altLang="ko-KR" sz="1200" b="1" i="0" kern="1200" dirty="0">
                <a:solidFill>
                  <a:schemeClr val="tx1"/>
                </a:solidFill>
                <a:effectLst/>
                <a:latin typeface="+mn-lt"/>
                <a:ea typeface="+mn-ea"/>
                <a:cs typeface="+mn-cs"/>
              </a:rPr>
              <a:t>More Search Options </a:t>
            </a:r>
            <a:r>
              <a:rPr lang="en-US" altLang="ko-KR" sz="1200" b="0" i="0" kern="1200" dirty="0">
                <a:solidFill>
                  <a:schemeClr val="tx1"/>
                </a:solidFill>
                <a:effectLst/>
                <a:latin typeface="+mn-lt"/>
                <a:ea typeface="+mn-ea"/>
                <a:cs typeface="+mn-cs"/>
              </a:rPr>
              <a:t>section to apply additional limits. Listed fields in the pull-down menu depend on the selected databases.</a:t>
            </a:r>
          </a:p>
          <a:p>
            <a:endParaRPr lang="en-US" altLang="ko-KR" sz="1200" b="0" i="0" kern="1200" dirty="0">
              <a:solidFill>
                <a:schemeClr val="tx1"/>
              </a:solidFill>
              <a:effectLst/>
              <a:latin typeface="+mn-lt"/>
              <a:ea typeface="+mn-ea"/>
              <a:cs typeface="+mn-cs"/>
            </a:endParaRPr>
          </a:p>
          <a:p>
            <a:pPr latinLnBrk="1"/>
            <a:r>
              <a:rPr lang="en-US" altLang="ko-KR" sz="1200" kern="1200" dirty="0">
                <a:solidFill>
                  <a:schemeClr val="tx1"/>
                </a:solidFill>
                <a:effectLst/>
                <a:latin typeface="+mn-lt"/>
                <a:ea typeface="+mn-ea"/>
                <a:cs typeface="+mn-cs"/>
              </a:rPr>
              <a:t>Use the ProQuest advanced search to create a search with specific fields and other options.</a:t>
            </a:r>
          </a:p>
          <a:p>
            <a:pPr latinLnBrk="1"/>
            <a:r>
              <a:rPr lang="en-US" altLang="ko-KR" sz="1200" kern="1200" dirty="0">
                <a:solidFill>
                  <a:schemeClr val="tx1"/>
                </a:solidFill>
                <a:effectLst/>
                <a:latin typeface="+mn-lt"/>
                <a:ea typeface="+mn-ea"/>
                <a:cs typeface="+mn-cs"/>
              </a:rPr>
              <a:t>Use the drop-down menu from any row of search boxes to choose the type of information you want to search. Not all fields are searchable for every database. Enter the terms of your search in the boxes on the advanced search page.</a:t>
            </a:r>
            <a:endParaRPr lang="ko-KR" altLang="ko-KR" sz="1200" kern="1200" dirty="0">
              <a:solidFill>
                <a:schemeClr val="tx1"/>
              </a:solidFill>
              <a:effectLst/>
              <a:latin typeface="+mn-lt"/>
              <a:ea typeface="+mn-ea"/>
              <a:cs typeface="+mn-cs"/>
            </a:endParaRPr>
          </a:p>
          <a:p>
            <a:pPr latinLnBrk="1"/>
            <a:r>
              <a:rPr lang="en-US" altLang="ko-KR" sz="1200" kern="1200" dirty="0">
                <a:solidFill>
                  <a:schemeClr val="tx1"/>
                </a:solidFill>
                <a:effectLst/>
                <a:latin typeface="+mn-lt"/>
                <a:ea typeface="+mn-ea"/>
                <a:cs typeface="+mn-cs"/>
              </a:rPr>
              <a:t>[Search “groundwater pollution”] Restrict your search terms to specific field using the drop-down menu on each row. Use the look up link to find preferred terms when searching specific fields. You can also use that thesaurus to find subject headings of relevance. [search “hydraulic fracturing”] Use synonyms or variations of your search to broaden your list of results. Select the publication date range for your search. Limit your search by source type or other options. More search options depend on database selection.</a:t>
            </a:r>
            <a:endParaRPr lang="ko-KR" altLang="ko-KR" sz="1200" kern="1200" dirty="0">
              <a:solidFill>
                <a:schemeClr val="tx1"/>
              </a:solidFill>
              <a:effectLst/>
              <a:latin typeface="+mn-lt"/>
              <a:ea typeface="+mn-ea"/>
              <a:cs typeface="+mn-cs"/>
            </a:endParaRPr>
          </a:p>
          <a:p>
            <a:endParaRPr lang="ko-KR" altLang="en-US" dirty="0"/>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E5FEEF-3483-4BD1-9A2A-B776B2BB06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004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04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Points for Understand the importance of the Dissertations and Theses</a:t>
            </a:r>
          </a:p>
          <a:p>
            <a:pPr lvl="4"/>
            <a:r>
              <a:rPr lang="en-GB" sz="2400" dirty="0"/>
              <a:t>A</a:t>
            </a:r>
            <a:r>
              <a:rPr lang="en-US" sz="2400" dirty="0"/>
              <a:t>s a source of relevant information for academic research</a:t>
            </a:r>
          </a:p>
          <a:p>
            <a:pPr lvl="4"/>
            <a:r>
              <a:rPr lang="en-GB" sz="2400" dirty="0"/>
              <a:t>As a guide to write a better thesis</a:t>
            </a:r>
          </a:p>
          <a:p>
            <a:pPr lvl="4"/>
            <a:r>
              <a:rPr lang="en-GB" sz="2400" dirty="0"/>
              <a:t>As a helping tool to avoid plagiarism </a:t>
            </a:r>
            <a:endParaRPr lang="en-US" sz="24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Keep yourself updated in your own subject domain  - W</a:t>
            </a:r>
            <a:r>
              <a:rPr lang="en-US" dirty="0"/>
              <a:t>e should mention the alerts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225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HOW TO USE “CITED REFERENCES”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There’s an old adage that, “Research begets research.”   While databases and indexes such as those provided by ProQuest are essential tools for discovering information, it is also important to examine the information that other authors rely upon.   You may find a very useful reference that hadn’t turned up in your own search.</a:t>
            </a:r>
          </a:p>
          <a:p>
            <a:r>
              <a:rPr lang="en-US" sz="1200" kern="1200" dirty="0">
                <a:solidFill>
                  <a:schemeClr val="tx1"/>
                </a:solidFill>
                <a:latin typeface="+mn-lt"/>
                <a:ea typeface="+mn-ea"/>
                <a:cs typeface="+mn-cs"/>
              </a:rPr>
              <a:t>So, when you encounter a useful article in ProQuest, be sure to click on the “References” link and see what sources the authors used for their own research.   Conveniently, many of them will be linked in ProQuest for ease of access.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18D33-9B86-474C-AAA9-C60A3E15D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5147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973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HOW TO USE “CITED REFERENCES”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There’s an old adage that, “Research begets research.”   While databases and indexes such as those provided by ProQuest are essential tools for discovering information, it is also important to examine the information that other authors rely upon.   You may find a very useful reference that hadn’t turned up in your own search.</a:t>
            </a:r>
          </a:p>
          <a:p>
            <a:r>
              <a:rPr lang="en-US" sz="1200" kern="1200" dirty="0">
                <a:solidFill>
                  <a:schemeClr val="tx1"/>
                </a:solidFill>
                <a:latin typeface="+mn-lt"/>
                <a:ea typeface="+mn-ea"/>
                <a:cs typeface="+mn-cs"/>
              </a:rPr>
              <a:t>So, when you encounter a useful article in ProQuest, be sure to click on the “References” link and see what sources the authors used for their own research.   Conveniently, many of them will be linked in ProQuest for ease of access.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18D33-9B86-474C-AAA9-C60A3E15D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2943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8342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HOW TO USE “CITED REFERENCES”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There’s an old adage that, “Research begets research.”   While databases and indexes such as those provided by ProQuest are essential tools for discovering information, it is also important to examine the information that other authors rely upon.   You may find a very useful reference that hadn’t turned up in your own search.</a:t>
            </a:r>
          </a:p>
          <a:p>
            <a:r>
              <a:rPr lang="en-US" sz="1200" kern="1200" dirty="0">
                <a:solidFill>
                  <a:schemeClr val="tx1"/>
                </a:solidFill>
                <a:latin typeface="+mn-lt"/>
                <a:ea typeface="+mn-ea"/>
                <a:cs typeface="+mn-cs"/>
              </a:rPr>
              <a:t>So, when you encounter a useful article in ProQuest, be sure to click on the “References” link and see what sources the authors used for their own research.   Conveniently, many of them will be linked in ProQuest for ease of access.</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18D33-9B86-474C-AAA9-C60A3E15D6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669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901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1133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048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735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735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06986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5387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Also offer attendance to an advanced session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156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377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0174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538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289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Quick note about a couple of the terms I’ll be using . .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know, PQDT stands for ProQuest Dissertations and Theses. The “Global” is there to make clear that we have dissertations from all over the world. Most of the time, I’m just going to refer to the product by its initials: PQDT.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when I say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 will be using the term as a shorthand for both </a:t>
            </a:r>
            <a:r>
              <a:rPr lang="en-US" sz="1200" i="1" kern="1200" dirty="0">
                <a:solidFill>
                  <a:schemeClr val="tx1"/>
                </a:solidFill>
                <a:effectLst/>
                <a:latin typeface="+mn-lt"/>
                <a:ea typeface="+mn-ea"/>
                <a:cs typeface="+mn-cs"/>
              </a:rPr>
              <a:t>dissertations</a:t>
            </a:r>
            <a:r>
              <a:rPr lang="en-US" sz="1200" kern="1200" dirty="0">
                <a:solidFill>
                  <a:schemeClr val="tx1"/>
                </a:solidFill>
                <a:effectLst/>
                <a:latin typeface="+mn-lt"/>
                <a:ea typeface="+mn-ea"/>
                <a:cs typeface="+mn-cs"/>
              </a:rPr>
              <a:t> (i.e., what PhD students write) and </a:t>
            </a:r>
            <a:r>
              <a:rPr lang="en-US" sz="1200" i="1" kern="1200" dirty="0">
                <a:solidFill>
                  <a:schemeClr val="tx1"/>
                </a:solidFill>
                <a:effectLst/>
                <a:latin typeface="+mn-lt"/>
                <a:ea typeface="+mn-ea"/>
                <a:cs typeface="+mn-cs"/>
              </a:rPr>
              <a:t>theses</a:t>
            </a:r>
            <a:r>
              <a:rPr lang="en-US" sz="1200" kern="1200" dirty="0">
                <a:solidFill>
                  <a:schemeClr val="tx1"/>
                </a:solidFill>
                <a:effectLst/>
                <a:latin typeface="+mn-lt"/>
                <a:ea typeface="+mn-ea"/>
                <a:cs typeface="+mn-cs"/>
              </a:rPr>
              <a:t> (i.e., what master’s students write).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most basic terms, then, PQDT is a database that researchers access on the ProQuest platform. It is the largest collection of dissertations in the world. The dissertations are written by graduate students from thousands of institutions in many different countries. As you will see later, some of these students have gone on to do important research. A few of them are even household names.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89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the </a:t>
            </a:r>
            <a:r>
              <a:rPr lang="en-GB" dirty="0" err="1"/>
              <a:t>LibGuide</a:t>
            </a:r>
            <a:r>
              <a:rPr lang="en-GB" dirty="0"/>
              <a:t> for details on the Search Syntax. </a:t>
            </a:r>
          </a:p>
          <a:p>
            <a:r>
              <a:rPr lang="en-GB" dirty="0"/>
              <a:t>Also mention attending an introduction to the platform webinar if the audience feels need of further training on this.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422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b="0" i="0" kern="1200" dirty="0">
                <a:solidFill>
                  <a:schemeClr val="tx1"/>
                </a:solidFill>
                <a:effectLst/>
                <a:latin typeface="+mn-lt"/>
                <a:ea typeface="+mn-ea"/>
                <a:cs typeface="+mn-cs"/>
              </a:rPr>
              <a:t>Search across all </a:t>
            </a:r>
            <a:r>
              <a:rPr lang="en-US" altLang="ko-KR" sz="1200" b="1" i="0" kern="1200" dirty="0">
                <a:solidFill>
                  <a:schemeClr val="tx1"/>
                </a:solidFill>
                <a:effectLst/>
                <a:latin typeface="+mn-lt"/>
                <a:ea typeface="+mn-ea"/>
                <a:cs typeface="+mn-cs"/>
              </a:rPr>
              <a:t>ProQuest </a:t>
            </a:r>
            <a:r>
              <a:rPr lang="en-US" altLang="ko-KR" sz="1200" b="0" i="0" kern="1200" dirty="0">
                <a:solidFill>
                  <a:schemeClr val="tx1"/>
                </a:solidFill>
                <a:effectLst/>
                <a:latin typeface="+mn-lt"/>
                <a:ea typeface="+mn-ea"/>
                <a:cs typeface="+mn-cs"/>
              </a:rPr>
              <a:t>platform databases with the Basic Search. You can search </a:t>
            </a:r>
            <a:r>
              <a:rPr lang="en-US" altLang="ko-KR" sz="1200" b="1" i="0" kern="1200" dirty="0">
                <a:solidFill>
                  <a:schemeClr val="tx1"/>
                </a:solidFill>
                <a:effectLst/>
                <a:latin typeface="+mn-lt"/>
                <a:ea typeface="+mn-ea"/>
                <a:cs typeface="+mn-cs"/>
              </a:rPr>
              <a:t>All </a:t>
            </a:r>
            <a:r>
              <a:rPr lang="en-US" altLang="ko-KR" sz="1200" b="0" i="0" kern="1200" dirty="0">
                <a:solidFill>
                  <a:schemeClr val="tx1"/>
                </a:solidFill>
                <a:effectLst/>
                <a:latin typeface="+mn-lt"/>
                <a:ea typeface="+mn-ea"/>
                <a:cs typeface="+mn-cs"/>
              </a:rPr>
              <a:t>source types or choose to limit your search by a source type such as Scholarly Journals, Videos &amp; Audio, Dissertations &amp; Theses and others that are available through the </a:t>
            </a:r>
            <a:r>
              <a:rPr lang="en-US" altLang="ko-KR" sz="1200" b="1" i="0" kern="1200" dirty="0">
                <a:solidFill>
                  <a:schemeClr val="tx1"/>
                </a:solidFill>
                <a:effectLst/>
                <a:latin typeface="+mn-lt"/>
                <a:ea typeface="+mn-ea"/>
                <a:cs typeface="+mn-cs"/>
              </a:rPr>
              <a:t>More</a:t>
            </a:r>
            <a:r>
              <a:rPr lang="en-US" altLang="ko-KR" sz="1200" b="0" i="0" kern="1200" dirty="0">
                <a:solidFill>
                  <a:schemeClr val="tx1"/>
                </a:solidFill>
                <a:effectLst/>
                <a:latin typeface="+mn-lt"/>
                <a:ea typeface="+mn-ea"/>
                <a:cs typeface="+mn-cs"/>
              </a:rPr>
              <a:t> menu. Additionally, you can limit your search to items containing </a:t>
            </a:r>
            <a:r>
              <a:rPr lang="en-US" altLang="ko-KR" sz="1200" b="1" i="0" kern="1200" dirty="0">
                <a:solidFill>
                  <a:schemeClr val="tx1"/>
                </a:solidFill>
                <a:effectLst/>
                <a:latin typeface="+mn-lt"/>
                <a:ea typeface="+mn-ea"/>
                <a:cs typeface="+mn-cs"/>
              </a:rPr>
              <a:t>Full text</a:t>
            </a:r>
            <a:r>
              <a:rPr lang="en-US" altLang="ko-KR" sz="1200" b="0" i="0" kern="1200" dirty="0">
                <a:solidFill>
                  <a:schemeClr val="tx1"/>
                </a:solidFill>
                <a:effectLst/>
                <a:latin typeface="+mn-lt"/>
                <a:ea typeface="+mn-ea"/>
                <a:cs typeface="+mn-cs"/>
              </a:rPr>
              <a:t> from ProQuest and </a:t>
            </a:r>
            <a:r>
              <a:rPr lang="en-US" altLang="ko-KR" sz="1200" b="1" i="0" kern="1200" dirty="0">
                <a:solidFill>
                  <a:schemeClr val="tx1"/>
                </a:solidFill>
                <a:effectLst/>
                <a:latin typeface="+mn-lt"/>
                <a:ea typeface="+mn-ea"/>
                <a:cs typeface="+mn-cs"/>
              </a:rPr>
              <a:t>Peer Reviewed</a:t>
            </a:r>
            <a:r>
              <a:rPr lang="en-US" altLang="ko-KR" sz="1200" b="0" i="0" kern="1200" dirty="0">
                <a:solidFill>
                  <a:schemeClr val="tx1"/>
                </a:solidFill>
                <a:effectLst/>
                <a:latin typeface="+mn-lt"/>
                <a:ea typeface="+mn-ea"/>
                <a:cs typeface="+mn-cs"/>
              </a:rPr>
              <a:t> items to only find documents reviewed by subject matter experts. </a:t>
            </a:r>
            <a:r>
              <a:rPr lang="en-US" altLang="ko-KR" sz="1200" b="1" i="0" kern="1200" dirty="0">
                <a:solidFill>
                  <a:schemeClr val="tx1"/>
                </a:solidFill>
                <a:effectLst/>
                <a:latin typeface="+mn-lt"/>
                <a:ea typeface="+mn-ea"/>
                <a:cs typeface="+mn-cs"/>
              </a:rPr>
              <a:t>Search Tips</a:t>
            </a:r>
            <a:r>
              <a:rPr lang="en-US" altLang="ko-KR" sz="1200" b="0" i="0" kern="1200" dirty="0">
                <a:solidFill>
                  <a:schemeClr val="tx1"/>
                </a:solidFill>
                <a:effectLst/>
                <a:latin typeface="+mn-lt"/>
                <a:ea typeface="+mn-ea"/>
                <a:cs typeface="+mn-cs"/>
              </a:rPr>
              <a:t> are available below the search box and at the bottom of the Basic Search page. Visit the </a:t>
            </a:r>
            <a:r>
              <a:rPr lang="en-US" altLang="ko-KR" sz="1200" b="0" i="0" u="none" strike="noStrike" kern="1200" dirty="0">
                <a:solidFill>
                  <a:schemeClr val="tx1"/>
                </a:solidFill>
                <a:effectLst/>
                <a:latin typeface="+mn-lt"/>
                <a:ea typeface="+mn-ea"/>
                <a:cs typeface="+mn-cs"/>
              </a:rPr>
              <a:t>Search Tips</a:t>
            </a:r>
            <a:r>
              <a:rPr lang="en-US" altLang="ko-KR" sz="1200" b="0" i="0" kern="1200" dirty="0">
                <a:solidFill>
                  <a:schemeClr val="tx1"/>
                </a:solidFill>
                <a:effectLst/>
                <a:latin typeface="+mn-lt"/>
                <a:ea typeface="+mn-ea"/>
                <a:cs typeface="+mn-cs"/>
              </a:rPr>
              <a:t> </a:t>
            </a:r>
            <a:r>
              <a:rPr lang="en-US" altLang="ko-KR" sz="1200" b="0" i="0" u="none" strike="noStrike" kern="1200" dirty="0">
                <a:solidFill>
                  <a:schemeClr val="tx1"/>
                </a:solidFill>
                <a:effectLst/>
                <a:latin typeface="+mn-lt"/>
                <a:ea typeface="+mn-ea"/>
                <a:cs typeface="+mn-cs"/>
              </a:rPr>
              <a:t>and</a:t>
            </a:r>
            <a:r>
              <a:rPr lang="en-US" altLang="ko-KR" sz="1200" b="0" i="0" u="none" strike="noStrike" kern="1200" baseline="0" dirty="0">
                <a:solidFill>
                  <a:schemeClr val="tx1"/>
                </a:solidFill>
                <a:effectLst/>
                <a:latin typeface="+mn-lt"/>
                <a:ea typeface="+mn-ea"/>
                <a:cs typeface="+mn-cs"/>
              </a:rPr>
              <a:t> </a:t>
            </a:r>
            <a:r>
              <a:rPr lang="en-US" altLang="ko-KR" sz="1200" b="0" i="0" u="none" strike="noStrike" kern="1200" dirty="0">
                <a:solidFill>
                  <a:schemeClr val="tx1"/>
                </a:solidFill>
                <a:effectLst/>
                <a:latin typeface="+mn-lt"/>
                <a:ea typeface="+mn-ea"/>
                <a:cs typeface="+mn-cs"/>
              </a:rPr>
              <a:t>Help</a:t>
            </a:r>
            <a:r>
              <a:rPr lang="en-US" altLang="ko-KR" sz="1200" b="0" i="0" kern="1200" dirty="0">
                <a:solidFill>
                  <a:schemeClr val="tx1"/>
                </a:solidFill>
                <a:effectLst/>
                <a:latin typeface="+mn-lt"/>
                <a:ea typeface="+mn-ea"/>
                <a:cs typeface="+mn-cs"/>
              </a:rPr>
              <a:t> Documentation for detailed help on working with operators, fields, special characters. You can also</a:t>
            </a:r>
            <a:r>
              <a:rPr lang="en-US" altLang="ko-KR" sz="1200" b="0" i="0" kern="1200" baseline="0" dirty="0">
                <a:solidFill>
                  <a:schemeClr val="tx1"/>
                </a:solidFill>
                <a:effectLst/>
                <a:latin typeface="+mn-lt"/>
                <a:ea typeface="+mn-ea"/>
                <a:cs typeface="+mn-cs"/>
              </a:rPr>
              <a:t> watch our video tutorials, here</a:t>
            </a:r>
            <a:r>
              <a:rPr lang="en-US" altLang="ko-KR" sz="1200" b="0" i="0" kern="1200" dirty="0">
                <a:solidFill>
                  <a:schemeClr val="tx1"/>
                </a:solidFill>
                <a:effectLst/>
                <a:latin typeface="+mn-lt"/>
                <a:ea typeface="+mn-ea"/>
                <a:cs typeface="+mn-cs"/>
              </a:rPr>
              <a:t>.</a:t>
            </a:r>
          </a:p>
          <a:p>
            <a:r>
              <a:rPr lang="en-US" altLang="ko-KR" sz="1200" b="0" i="0" kern="1200" dirty="0">
                <a:solidFill>
                  <a:schemeClr val="tx1"/>
                </a:solidFill>
                <a:effectLst/>
                <a:latin typeface="+mn-lt"/>
                <a:ea typeface="+mn-ea"/>
                <a:cs typeface="+mn-cs"/>
              </a:rPr>
              <a:t>If you want to change your database selection, click on the </a:t>
            </a:r>
            <a:r>
              <a:rPr lang="en-US" altLang="ko-KR" sz="1200" b="1" i="0" kern="1200" dirty="0">
                <a:solidFill>
                  <a:schemeClr val="tx1"/>
                </a:solidFill>
                <a:effectLst/>
                <a:latin typeface="+mn-lt"/>
                <a:ea typeface="+mn-ea"/>
                <a:cs typeface="+mn-cs"/>
              </a:rPr>
              <a:t>Databases</a:t>
            </a:r>
            <a:r>
              <a:rPr lang="en-US" altLang="ko-KR" sz="1200" b="0" i="0" kern="1200" dirty="0">
                <a:solidFill>
                  <a:schemeClr val="tx1"/>
                </a:solidFill>
                <a:effectLst/>
                <a:latin typeface="+mn-lt"/>
                <a:ea typeface="+mn-ea"/>
                <a:cs typeface="+mn-cs"/>
              </a:rPr>
              <a:t> link at the top of the platform or the databases link under the Basic Search box. This page lists out all the databases that your organization has access to through the ProQuest platform. You can choose multiple databases to cross-search too.</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313A2F-4F44-6A43-962F-0DFD3FDCC1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1717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9.xml"/><Relationship Id="rId5" Type="http://schemas.openxmlformats.org/officeDocument/2006/relationships/image" Target="../media/image8.emf"/><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image" Target="../media/image8.emf"/><Relationship Id="rId4" Type="http://schemas.openxmlformats.org/officeDocument/2006/relationships/image" Target="../media/image12.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1.xml"/><Relationship Id="rId5" Type="http://schemas.openxmlformats.org/officeDocument/2006/relationships/image" Target="../media/image8.emf"/><Relationship Id="rId4" Type="http://schemas.openxmlformats.org/officeDocument/2006/relationships/image" Target="../media/image13.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16.jpe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8F72A7-500C-4383-8189-CC46456083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A057EEFB-F706-478E-925E-61CC67B98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94BBF89-D3F1-4B91-8F66-1609B6563F7E}"/>
              </a:ext>
            </a:extLst>
          </p:cNvPr>
          <p:cNvSpPr>
            <a:spLocks noGrp="1"/>
          </p:cNvSpPr>
          <p:nvPr>
            <p:ph type="dt" sz="half" idx="10"/>
          </p:nvPr>
        </p:nvSpPr>
        <p:spPr/>
        <p:txBody>
          <a:bodyPr/>
          <a:lstStyle/>
          <a:p>
            <a:fld id="{3E6B8F3D-F6CF-4235-9BFE-87E84E2668D9}" type="datetimeFigureOut">
              <a:rPr lang="en-US" smtClean="0"/>
              <a:t>3/12/2019</a:t>
            </a:fld>
            <a:endParaRPr lang="en-US"/>
          </a:p>
        </p:txBody>
      </p:sp>
      <p:sp>
        <p:nvSpPr>
          <p:cNvPr id="5" name="Footer Placeholder 4">
            <a:extLst>
              <a:ext uri="{FF2B5EF4-FFF2-40B4-BE49-F238E27FC236}">
                <a16:creationId xmlns:a16="http://schemas.microsoft.com/office/drawing/2014/main" xmlns="" id="{1A90D6D1-3FCF-48D6-B573-3DE54CD84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047446-BC29-498B-931C-67D3F4FD2AC8}"/>
              </a:ext>
            </a:extLst>
          </p:cNvPr>
          <p:cNvSpPr>
            <a:spLocks noGrp="1"/>
          </p:cNvSpPr>
          <p:nvPr>
            <p:ph type="sldNum" sz="quarter" idx="12"/>
          </p:nvPr>
        </p:nvSpPr>
        <p:spPr/>
        <p:txBody>
          <a:bodyPr/>
          <a:lstStyle/>
          <a:p>
            <a:fld id="{7A299033-2AF1-4E02-BF7F-0D92E8E62F7B}" type="slidenum">
              <a:rPr lang="en-US" smtClean="0"/>
              <a:t>‹#›</a:t>
            </a:fld>
            <a:endParaRPr lang="en-US"/>
          </a:p>
        </p:txBody>
      </p:sp>
    </p:spTree>
    <p:extLst>
      <p:ext uri="{BB962C8B-B14F-4D97-AF65-F5344CB8AC3E}">
        <p14:creationId xmlns:p14="http://schemas.microsoft.com/office/powerpoint/2010/main" val="3340700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DB03DA-4A8C-41DB-B19E-7D250B531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F47D194-F3F2-4CFB-B701-A39164EC677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87F3415-0F01-47CA-8675-F940DE60DB7F}"/>
              </a:ext>
            </a:extLst>
          </p:cNvPr>
          <p:cNvSpPr>
            <a:spLocks noGrp="1"/>
          </p:cNvSpPr>
          <p:nvPr>
            <p:ph type="dt" sz="half" idx="10"/>
          </p:nvPr>
        </p:nvSpPr>
        <p:spPr/>
        <p:txBody>
          <a:bodyPr/>
          <a:lstStyle/>
          <a:p>
            <a:fld id="{3E6B8F3D-F6CF-4235-9BFE-87E84E2668D9}" type="datetimeFigureOut">
              <a:rPr lang="en-US" smtClean="0"/>
              <a:t>3/12/2019</a:t>
            </a:fld>
            <a:endParaRPr lang="en-US"/>
          </a:p>
        </p:txBody>
      </p:sp>
      <p:sp>
        <p:nvSpPr>
          <p:cNvPr id="5" name="Footer Placeholder 4">
            <a:extLst>
              <a:ext uri="{FF2B5EF4-FFF2-40B4-BE49-F238E27FC236}">
                <a16:creationId xmlns:a16="http://schemas.microsoft.com/office/drawing/2014/main" xmlns="" id="{DDC803DB-C77C-4A53-B4CA-D99CAA0F6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7CD087-A448-4BFD-99EB-CD0E463D0B26}"/>
              </a:ext>
            </a:extLst>
          </p:cNvPr>
          <p:cNvSpPr>
            <a:spLocks noGrp="1"/>
          </p:cNvSpPr>
          <p:nvPr>
            <p:ph type="sldNum" sz="quarter" idx="12"/>
          </p:nvPr>
        </p:nvSpPr>
        <p:spPr/>
        <p:txBody>
          <a:bodyPr/>
          <a:lstStyle/>
          <a:p>
            <a:fld id="{7A299033-2AF1-4E02-BF7F-0D92E8E62F7B}" type="slidenum">
              <a:rPr lang="en-US" smtClean="0"/>
              <a:t>‹#›</a:t>
            </a:fld>
            <a:endParaRPr lang="en-US"/>
          </a:p>
        </p:txBody>
      </p:sp>
    </p:spTree>
    <p:extLst>
      <p:ext uri="{BB962C8B-B14F-4D97-AF65-F5344CB8AC3E}">
        <p14:creationId xmlns:p14="http://schemas.microsoft.com/office/powerpoint/2010/main" val="60148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8229DA-4EA4-4C85-9DF2-E07460510B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CB200B7-211E-42C5-B2C2-BDB83D64E6A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F0865CD-7AC8-43C3-9EF3-593D9B46F6FD}"/>
              </a:ext>
            </a:extLst>
          </p:cNvPr>
          <p:cNvSpPr>
            <a:spLocks noGrp="1"/>
          </p:cNvSpPr>
          <p:nvPr>
            <p:ph type="dt" sz="half" idx="10"/>
          </p:nvPr>
        </p:nvSpPr>
        <p:spPr/>
        <p:txBody>
          <a:bodyPr/>
          <a:lstStyle/>
          <a:p>
            <a:fld id="{3E6B8F3D-F6CF-4235-9BFE-87E84E2668D9}" type="datetimeFigureOut">
              <a:rPr lang="en-US" smtClean="0"/>
              <a:t>3/12/2019</a:t>
            </a:fld>
            <a:endParaRPr lang="en-US"/>
          </a:p>
        </p:txBody>
      </p:sp>
      <p:sp>
        <p:nvSpPr>
          <p:cNvPr id="5" name="Footer Placeholder 4">
            <a:extLst>
              <a:ext uri="{FF2B5EF4-FFF2-40B4-BE49-F238E27FC236}">
                <a16:creationId xmlns:a16="http://schemas.microsoft.com/office/drawing/2014/main" xmlns="" id="{44B9DCCB-4F7C-40B7-8562-30746CFB0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F0C2E0-960E-4187-AE2E-2B317A0FC011}"/>
              </a:ext>
            </a:extLst>
          </p:cNvPr>
          <p:cNvSpPr>
            <a:spLocks noGrp="1"/>
          </p:cNvSpPr>
          <p:nvPr>
            <p:ph type="sldNum" sz="quarter" idx="12"/>
          </p:nvPr>
        </p:nvSpPr>
        <p:spPr/>
        <p:txBody>
          <a:bodyPr/>
          <a:lstStyle/>
          <a:p>
            <a:fld id="{7A299033-2AF1-4E02-BF7F-0D92E8E62F7B}" type="slidenum">
              <a:rPr lang="en-US" smtClean="0"/>
              <a:t>‹#›</a:t>
            </a:fld>
            <a:endParaRPr lang="en-US"/>
          </a:p>
        </p:txBody>
      </p:sp>
    </p:spTree>
    <p:extLst>
      <p:ext uri="{BB962C8B-B14F-4D97-AF65-F5344CB8AC3E}">
        <p14:creationId xmlns:p14="http://schemas.microsoft.com/office/powerpoint/2010/main" val="1479269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Plain-Re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0417" y="896614"/>
            <a:ext cx="10151166" cy="2128596"/>
          </a:xfrm>
        </p:spPr>
        <p:txBody>
          <a:bodyPr anchor="b">
            <a:normAutofit/>
          </a:bodyPr>
          <a:lstStyle>
            <a:lvl1pPr algn="r">
              <a:defRPr sz="4800" b="0" i="0" spc="0">
                <a:solidFill>
                  <a:schemeClr val="bg1"/>
                </a:solidFill>
                <a:latin typeface="+mj-lt"/>
                <a:ea typeface="Open Sans Light" charset="0"/>
                <a:cs typeface="Open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1020417" y="3064980"/>
            <a:ext cx="10151166" cy="492883"/>
          </a:xfrm>
        </p:spPr>
        <p:txBody>
          <a:bodyPr>
            <a:noAutofit/>
          </a:bodyPr>
          <a:lstStyle>
            <a:lvl1pPr marL="0" indent="0" algn="r">
              <a:lnSpc>
                <a:spcPct val="120000"/>
              </a:lnSpc>
              <a:spcBef>
                <a:spcPts val="0"/>
              </a:spcBef>
              <a:spcAft>
                <a:spcPts val="600"/>
              </a:spcAft>
              <a:buNone/>
              <a:defRPr sz="2000" b="1" i="0" cap="all" spc="-40" baseline="0">
                <a:solidFill>
                  <a:schemeClr val="bg1"/>
                </a:solidFill>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p:cNvSpPr>
            <a:spLocks noGrp="1"/>
          </p:cNvSpPr>
          <p:nvPr>
            <p:ph type="body" sz="quarter" idx="11" hasCustomPrompt="1"/>
          </p:nvPr>
        </p:nvSpPr>
        <p:spPr>
          <a:xfrm>
            <a:off x="7124281" y="3939571"/>
            <a:ext cx="4046956" cy="309562"/>
          </a:xfrm>
        </p:spPr>
        <p:txBody>
          <a:bodyPr>
            <a:noAutofit/>
          </a:bodyPr>
          <a:lstStyle>
            <a:lvl1pPr marL="0" indent="0" algn="r">
              <a:buNone/>
              <a:defRPr sz="1600" b="0" i="1">
                <a:solidFill>
                  <a:schemeClr val="bg1"/>
                </a:solidFill>
                <a:latin typeface="+mj-lt"/>
                <a:ea typeface="Open Sans Light" charset="0"/>
                <a:cs typeface="Open Sans Light" charset="0"/>
              </a:defRPr>
            </a:lvl1pPr>
            <a:lvl2pPr marL="457200" indent="0" algn="ctr">
              <a:buNone/>
              <a:defRPr sz="2000" b="0" i="1">
                <a:latin typeface="Open Sans Light" charset="0"/>
                <a:ea typeface="Open Sans Light" charset="0"/>
                <a:cs typeface="Open Sans Light" charset="0"/>
              </a:defRPr>
            </a:lvl2pPr>
            <a:lvl3pPr marL="914400" indent="0" algn="ctr">
              <a:buNone/>
              <a:defRPr sz="2000" b="0" i="1">
                <a:latin typeface="Open Sans Light" charset="0"/>
                <a:ea typeface="Open Sans Light" charset="0"/>
                <a:cs typeface="Open Sans Light" charset="0"/>
              </a:defRPr>
            </a:lvl3pPr>
            <a:lvl4pPr marL="1371600" indent="0" algn="ctr">
              <a:buNone/>
              <a:defRPr sz="2000" b="0" i="1">
                <a:latin typeface="Open Sans Light" charset="0"/>
                <a:ea typeface="Open Sans Light" charset="0"/>
                <a:cs typeface="Open Sans Light" charset="0"/>
              </a:defRPr>
            </a:lvl4pPr>
            <a:lvl5pPr marL="1828800" indent="0" algn="ctr">
              <a:buNone/>
              <a:defRPr sz="2000" b="0" i="1">
                <a:latin typeface="Open Sans Light" charset="0"/>
                <a:ea typeface="Open Sans Light" charset="0"/>
                <a:cs typeface="Open Sans Light" charset="0"/>
              </a:defRPr>
            </a:lvl5pPr>
          </a:lstStyle>
          <a:p>
            <a:pPr lvl="0"/>
            <a:r>
              <a:rPr lang="en-US" dirty="0"/>
              <a:t>Click to add date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06919" y="4899927"/>
            <a:ext cx="3368968" cy="1540630"/>
          </a:xfrm>
          <a:prstGeom prst="rect">
            <a:avLst/>
          </a:prstGeom>
        </p:spPr>
      </p:pic>
    </p:spTree>
    <p:custDataLst>
      <p:tags r:id="rId1"/>
    </p:custDataLst>
    <p:extLst>
      <p:ext uri="{BB962C8B-B14F-4D97-AF65-F5344CB8AC3E}">
        <p14:creationId xmlns:p14="http://schemas.microsoft.com/office/powerpoint/2010/main" val="769784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Plain-Whit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0417" y="725791"/>
            <a:ext cx="10151166" cy="2128596"/>
          </a:xfrm>
        </p:spPr>
        <p:txBody>
          <a:bodyPr anchor="b">
            <a:normAutofit/>
          </a:bodyPr>
          <a:lstStyle>
            <a:lvl1pPr algn="ctr">
              <a:defRPr sz="4800" b="0" i="0" spc="0">
                <a:latin typeface="+mj-lt"/>
                <a:ea typeface="Open Sans Light" charset="0"/>
                <a:cs typeface="Open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1020417" y="3651040"/>
            <a:ext cx="10151166" cy="492883"/>
          </a:xfrm>
        </p:spPr>
        <p:txBody>
          <a:bodyPr>
            <a:noAutofit/>
          </a:bodyPr>
          <a:lstStyle>
            <a:lvl1pPr marL="0" indent="0" algn="ctr">
              <a:lnSpc>
                <a:spcPct val="120000"/>
              </a:lnSpc>
              <a:spcBef>
                <a:spcPts val="0"/>
              </a:spcBef>
              <a:spcAft>
                <a:spcPts val="600"/>
              </a:spcAft>
              <a:buNone/>
              <a:defRPr sz="2400" b="1" i="0" spc="-40" baseline="0">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p:cNvSpPr>
            <a:spLocks noGrp="1"/>
          </p:cNvSpPr>
          <p:nvPr>
            <p:ph type="body" sz="quarter" idx="11"/>
          </p:nvPr>
        </p:nvSpPr>
        <p:spPr>
          <a:xfrm>
            <a:off x="1020762" y="2936341"/>
            <a:ext cx="10150475" cy="309562"/>
          </a:xfrm>
        </p:spPr>
        <p:txBody>
          <a:bodyPr>
            <a:noAutofit/>
          </a:bodyPr>
          <a:lstStyle>
            <a:lvl1pPr marL="0" indent="0" algn="ctr">
              <a:buNone/>
              <a:defRPr sz="2000" b="0" i="1">
                <a:latin typeface="+mj-lt"/>
                <a:ea typeface="Open Sans Light" charset="0"/>
                <a:cs typeface="Open Sans Light" charset="0"/>
              </a:defRPr>
            </a:lvl1pPr>
            <a:lvl2pPr marL="457200" indent="0" algn="ctr">
              <a:buNone/>
              <a:defRPr sz="2000" b="0" i="1">
                <a:latin typeface="Open Sans Light" charset="0"/>
                <a:ea typeface="Open Sans Light" charset="0"/>
                <a:cs typeface="Open Sans Light" charset="0"/>
              </a:defRPr>
            </a:lvl2pPr>
            <a:lvl3pPr marL="914400" indent="0" algn="ctr">
              <a:buNone/>
              <a:defRPr sz="2000" b="0" i="1">
                <a:latin typeface="Open Sans Light" charset="0"/>
                <a:ea typeface="Open Sans Light" charset="0"/>
                <a:cs typeface="Open Sans Light" charset="0"/>
              </a:defRPr>
            </a:lvl3pPr>
            <a:lvl4pPr marL="1371600" indent="0" algn="ctr">
              <a:buNone/>
              <a:defRPr sz="2000" b="0" i="1">
                <a:latin typeface="Open Sans Light" charset="0"/>
                <a:ea typeface="Open Sans Light" charset="0"/>
                <a:cs typeface="Open Sans Light" charset="0"/>
              </a:defRPr>
            </a:lvl4pPr>
            <a:lvl5pPr marL="1828800" indent="0" algn="ctr">
              <a:buNone/>
              <a:defRPr sz="2000" b="0" i="1">
                <a:latin typeface="Open Sans Light" charset="0"/>
                <a:ea typeface="Open Sans Light" charset="0"/>
                <a:cs typeface="Open Sans Light" charset="0"/>
              </a:defRPr>
            </a:lvl5pPr>
          </a:lstStyle>
          <a:p>
            <a:pPr lvl="0"/>
            <a:r>
              <a:rPr lang="en-US"/>
              <a:t>Edit Master text styles</a:t>
            </a:r>
          </a:p>
        </p:txBody>
      </p:sp>
      <p:pic>
        <p:nvPicPr>
          <p:cNvPr id="6" name="Picture 5">
            <a:extLst>
              <a:ext uri="{FF2B5EF4-FFF2-40B4-BE49-F238E27FC236}">
                <a16:creationId xmlns:a16="http://schemas.microsoft.com/office/drawing/2014/main" xmlns="" id="{12ABC205-3A68-D14B-AEF6-5045045AF6D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79306" y="4733983"/>
            <a:ext cx="3233386" cy="1478628"/>
          </a:xfrm>
          <a:prstGeom prst="rect">
            <a:avLst/>
          </a:prstGeom>
        </p:spPr>
      </p:pic>
    </p:spTree>
    <p:custDataLst>
      <p:tags r:id="rId1"/>
    </p:custDataLst>
    <p:extLst>
      <p:ext uri="{BB962C8B-B14F-4D97-AF65-F5344CB8AC3E}">
        <p14:creationId xmlns:p14="http://schemas.microsoft.com/office/powerpoint/2010/main" val="274427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Plain-Red">
    <p:bg>
      <p:bgPr>
        <a:gradFill>
          <a:gsLst>
            <a:gs pos="0">
              <a:schemeClr val="tx1">
                <a:lumMod val="50000"/>
                <a:lumOff val="50000"/>
              </a:schemeClr>
            </a:gs>
            <a:gs pos="24000">
              <a:schemeClr val="tx1">
                <a:lumMod val="50000"/>
                <a:lumOff val="50000"/>
              </a:schemeClr>
            </a:gs>
            <a:gs pos="87000">
              <a:schemeClr val="tx1">
                <a:lumMod val="75000"/>
                <a:lumOff val="25000"/>
              </a:schemeClr>
            </a:gs>
            <a:gs pos="100000">
              <a:schemeClr val="tx1"/>
            </a:gs>
          </a:gsLst>
          <a:lin ang="5400000" scaled="1"/>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060823BB-10B7-3C46-A77D-6DD153127987}"/>
              </a:ext>
            </a:extLst>
          </p:cNvPr>
          <p:cNvPicPr>
            <a:picLocks noChangeAspect="1"/>
          </p:cNvPicPr>
          <p:nvPr userDrawn="1"/>
        </p:nvPicPr>
        <p:blipFill rotWithShape="1">
          <a:blip r:embed="rId3" cstate="print">
            <a:alphaModFix amt="5000"/>
            <a:extLst>
              <a:ext uri="{28A0092B-C50C-407E-A947-70E740481C1C}">
                <a14:useLocalDpi xmlns:a14="http://schemas.microsoft.com/office/drawing/2010/main"/>
              </a:ext>
            </a:extLst>
          </a:blip>
          <a:srcRect l="3046" t="22123"/>
          <a:stretch/>
        </p:blipFill>
        <p:spPr>
          <a:xfrm>
            <a:off x="0" y="-1"/>
            <a:ext cx="9812216" cy="6868703"/>
          </a:xfrm>
          <a:prstGeom prst="rect">
            <a:avLst/>
          </a:prstGeom>
        </p:spPr>
      </p:pic>
      <p:sp>
        <p:nvSpPr>
          <p:cNvPr id="2" name="Title 1"/>
          <p:cNvSpPr>
            <a:spLocks noGrp="1"/>
          </p:cNvSpPr>
          <p:nvPr>
            <p:ph type="ctrTitle"/>
          </p:nvPr>
        </p:nvSpPr>
        <p:spPr>
          <a:xfrm>
            <a:off x="1020417" y="896614"/>
            <a:ext cx="10151166" cy="2128596"/>
          </a:xfrm>
        </p:spPr>
        <p:txBody>
          <a:bodyPr anchor="b">
            <a:normAutofit/>
          </a:bodyPr>
          <a:lstStyle>
            <a:lvl1pPr algn="ctr">
              <a:defRPr sz="4800" b="0" i="0" spc="0">
                <a:solidFill>
                  <a:schemeClr val="bg1"/>
                </a:solidFill>
                <a:latin typeface="+mj-lt"/>
                <a:ea typeface="Open Sans Light" charset="0"/>
                <a:cs typeface="Open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1020417" y="3162450"/>
            <a:ext cx="10151166" cy="492883"/>
          </a:xfrm>
        </p:spPr>
        <p:txBody>
          <a:bodyPr>
            <a:noAutofit/>
          </a:bodyPr>
          <a:lstStyle>
            <a:lvl1pPr marL="0" indent="0" algn="ctr">
              <a:lnSpc>
                <a:spcPct val="120000"/>
              </a:lnSpc>
              <a:spcBef>
                <a:spcPts val="0"/>
              </a:spcBef>
              <a:spcAft>
                <a:spcPts val="600"/>
              </a:spcAft>
              <a:buNone/>
              <a:defRPr sz="2200" b="1" i="0" cap="all" spc="-40" baseline="0">
                <a:solidFill>
                  <a:schemeClr val="bg1"/>
                </a:solidFill>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p:cNvSpPr>
            <a:spLocks noGrp="1"/>
          </p:cNvSpPr>
          <p:nvPr>
            <p:ph type="body" sz="quarter" idx="11" hasCustomPrompt="1"/>
          </p:nvPr>
        </p:nvSpPr>
        <p:spPr>
          <a:xfrm>
            <a:off x="1020762" y="3939571"/>
            <a:ext cx="10150475" cy="309562"/>
          </a:xfrm>
        </p:spPr>
        <p:txBody>
          <a:bodyPr>
            <a:noAutofit/>
          </a:bodyPr>
          <a:lstStyle>
            <a:lvl1pPr marL="0" indent="0" algn="ctr">
              <a:buNone/>
              <a:defRPr sz="1600" b="0" i="1">
                <a:solidFill>
                  <a:schemeClr val="bg1"/>
                </a:solidFill>
                <a:latin typeface="+mj-lt"/>
                <a:ea typeface="Open Sans Light" charset="0"/>
                <a:cs typeface="Open Sans Light" charset="0"/>
              </a:defRPr>
            </a:lvl1pPr>
            <a:lvl2pPr marL="457200" indent="0" algn="ctr">
              <a:buNone/>
              <a:defRPr sz="2000" b="0" i="1">
                <a:latin typeface="Open Sans Light" charset="0"/>
                <a:ea typeface="Open Sans Light" charset="0"/>
                <a:cs typeface="Open Sans Light" charset="0"/>
              </a:defRPr>
            </a:lvl2pPr>
            <a:lvl3pPr marL="914400" indent="0" algn="ctr">
              <a:buNone/>
              <a:defRPr sz="2000" b="0" i="1">
                <a:latin typeface="Open Sans Light" charset="0"/>
                <a:ea typeface="Open Sans Light" charset="0"/>
                <a:cs typeface="Open Sans Light" charset="0"/>
              </a:defRPr>
            </a:lvl3pPr>
            <a:lvl4pPr marL="1371600" indent="0" algn="ctr">
              <a:buNone/>
              <a:defRPr sz="2000" b="0" i="1">
                <a:latin typeface="Open Sans Light" charset="0"/>
                <a:ea typeface="Open Sans Light" charset="0"/>
                <a:cs typeface="Open Sans Light" charset="0"/>
              </a:defRPr>
            </a:lvl4pPr>
            <a:lvl5pPr marL="1828800" indent="0" algn="ctr">
              <a:buNone/>
              <a:defRPr sz="2000" b="0" i="1">
                <a:latin typeface="Open Sans Light" charset="0"/>
                <a:ea typeface="Open Sans Light" charset="0"/>
                <a:cs typeface="Open Sans Light" charset="0"/>
              </a:defRPr>
            </a:lvl5pPr>
          </a:lstStyle>
          <a:p>
            <a:pPr lvl="0"/>
            <a:r>
              <a:rPr lang="en-US" dirty="0"/>
              <a:t>Click to add date</a:t>
            </a:r>
          </a:p>
        </p:txBody>
      </p:sp>
      <p:pic>
        <p:nvPicPr>
          <p:cNvPr id="13" name="Picture 12">
            <a:extLst>
              <a:ext uri="{FF2B5EF4-FFF2-40B4-BE49-F238E27FC236}">
                <a16:creationId xmlns:a16="http://schemas.microsoft.com/office/drawing/2014/main" xmlns="" id="{357235CD-AB3E-E649-81FE-AA8F0C57CE4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55007" y="4533371"/>
            <a:ext cx="3252031" cy="1487155"/>
          </a:xfrm>
          <a:prstGeom prst="rect">
            <a:avLst/>
          </a:prstGeom>
        </p:spPr>
      </p:pic>
    </p:spTree>
    <p:custDataLst>
      <p:tags r:id="rId1"/>
    </p:custDataLst>
    <p:extLst>
      <p:ext uri="{BB962C8B-B14F-4D97-AF65-F5344CB8AC3E}">
        <p14:creationId xmlns:p14="http://schemas.microsoft.com/office/powerpoint/2010/main" val="166989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Plain-Re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0417" y="896614"/>
            <a:ext cx="10151166" cy="2128596"/>
          </a:xfrm>
        </p:spPr>
        <p:txBody>
          <a:bodyPr anchor="b">
            <a:normAutofit/>
          </a:bodyPr>
          <a:lstStyle>
            <a:lvl1pPr algn="r">
              <a:defRPr sz="4800" b="0" i="0" spc="0">
                <a:solidFill>
                  <a:schemeClr val="bg1"/>
                </a:solidFill>
                <a:latin typeface="+mj-lt"/>
                <a:ea typeface="Open Sans Light" charset="0"/>
                <a:cs typeface="Open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1020417" y="3064980"/>
            <a:ext cx="10151166" cy="492883"/>
          </a:xfrm>
        </p:spPr>
        <p:txBody>
          <a:bodyPr>
            <a:noAutofit/>
          </a:bodyPr>
          <a:lstStyle>
            <a:lvl1pPr marL="0" indent="0" algn="r">
              <a:lnSpc>
                <a:spcPct val="120000"/>
              </a:lnSpc>
              <a:spcBef>
                <a:spcPts val="0"/>
              </a:spcBef>
              <a:spcAft>
                <a:spcPts val="600"/>
              </a:spcAft>
              <a:buNone/>
              <a:defRPr sz="2000" b="1" i="0" cap="all" spc="-40" baseline="0">
                <a:solidFill>
                  <a:schemeClr val="bg1"/>
                </a:solidFill>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p:cNvSpPr>
            <a:spLocks noGrp="1"/>
          </p:cNvSpPr>
          <p:nvPr>
            <p:ph type="body" sz="quarter" idx="11" hasCustomPrompt="1"/>
          </p:nvPr>
        </p:nvSpPr>
        <p:spPr>
          <a:xfrm>
            <a:off x="7124281" y="3939571"/>
            <a:ext cx="4046956" cy="309562"/>
          </a:xfrm>
        </p:spPr>
        <p:txBody>
          <a:bodyPr>
            <a:noAutofit/>
          </a:bodyPr>
          <a:lstStyle>
            <a:lvl1pPr marL="0" indent="0" algn="r">
              <a:buNone/>
              <a:defRPr sz="1600" b="0" i="1">
                <a:solidFill>
                  <a:schemeClr val="bg1"/>
                </a:solidFill>
                <a:latin typeface="+mj-lt"/>
                <a:ea typeface="Open Sans Light" charset="0"/>
                <a:cs typeface="Open Sans Light" charset="0"/>
              </a:defRPr>
            </a:lvl1pPr>
            <a:lvl2pPr marL="457200" indent="0" algn="ctr">
              <a:buNone/>
              <a:defRPr sz="2000" b="0" i="1">
                <a:latin typeface="Open Sans Light" charset="0"/>
                <a:ea typeface="Open Sans Light" charset="0"/>
                <a:cs typeface="Open Sans Light" charset="0"/>
              </a:defRPr>
            </a:lvl2pPr>
            <a:lvl3pPr marL="914400" indent="0" algn="ctr">
              <a:buNone/>
              <a:defRPr sz="2000" b="0" i="1">
                <a:latin typeface="Open Sans Light" charset="0"/>
                <a:ea typeface="Open Sans Light" charset="0"/>
                <a:cs typeface="Open Sans Light" charset="0"/>
              </a:defRPr>
            </a:lvl3pPr>
            <a:lvl4pPr marL="1371600" indent="0" algn="ctr">
              <a:buNone/>
              <a:defRPr sz="2000" b="0" i="1">
                <a:latin typeface="Open Sans Light" charset="0"/>
                <a:ea typeface="Open Sans Light" charset="0"/>
                <a:cs typeface="Open Sans Light" charset="0"/>
              </a:defRPr>
            </a:lvl4pPr>
            <a:lvl5pPr marL="1828800" indent="0" algn="ctr">
              <a:buNone/>
              <a:defRPr sz="2000" b="0" i="1">
                <a:latin typeface="Open Sans Light" charset="0"/>
                <a:ea typeface="Open Sans Light" charset="0"/>
                <a:cs typeface="Open Sans Light" charset="0"/>
              </a:defRPr>
            </a:lvl5pPr>
          </a:lstStyle>
          <a:p>
            <a:pPr lvl="0"/>
            <a:r>
              <a:rPr lang="en-US" dirty="0"/>
              <a:t>Click to add date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06919" y="4899927"/>
            <a:ext cx="3368968" cy="1540630"/>
          </a:xfrm>
          <a:prstGeom prst="rect">
            <a:avLst/>
          </a:prstGeom>
        </p:spPr>
      </p:pic>
    </p:spTree>
    <p:custDataLst>
      <p:tags r:id="rId1"/>
    </p:custDataLst>
    <p:extLst>
      <p:ext uri="{BB962C8B-B14F-4D97-AF65-F5344CB8AC3E}">
        <p14:creationId xmlns:p14="http://schemas.microsoft.com/office/powerpoint/2010/main" val="202409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Image-Horz-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0417" y="3469962"/>
            <a:ext cx="10151166" cy="697628"/>
          </a:xfrm>
        </p:spPr>
        <p:txBody>
          <a:bodyPr anchor="t">
            <a:noAutofit/>
          </a:bodyPr>
          <a:lstStyle>
            <a:lvl1pPr algn="r">
              <a:lnSpc>
                <a:spcPct val="100000"/>
              </a:lnSpc>
              <a:defRPr sz="4400" b="0" i="0" spc="0" baseline="0">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1020417" y="4296587"/>
            <a:ext cx="10151166" cy="526774"/>
          </a:xfrm>
        </p:spPr>
        <p:txBody>
          <a:bodyPr>
            <a:normAutofit/>
          </a:bodyPr>
          <a:lstStyle>
            <a:lvl1pPr marL="0" indent="0" algn="r">
              <a:buNone/>
              <a:defRPr sz="2400" b="1" i="0" spc="-40" baseline="0">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3"/>
          <a:stretch>
            <a:fillRect/>
          </a:stretch>
        </p:blipFill>
        <p:spPr>
          <a:xfrm>
            <a:off x="906919" y="4899927"/>
            <a:ext cx="3346884" cy="1540630"/>
          </a:xfrm>
          <a:prstGeom prst="rect">
            <a:avLst/>
          </a:prstGeom>
        </p:spPr>
      </p:pic>
      <p:sp>
        <p:nvSpPr>
          <p:cNvPr id="9" name="Text Placeholder 8"/>
          <p:cNvSpPr>
            <a:spLocks noGrp="1"/>
          </p:cNvSpPr>
          <p:nvPr>
            <p:ph type="body" sz="quarter" idx="10" hasCustomPrompt="1"/>
          </p:nvPr>
        </p:nvSpPr>
        <p:spPr>
          <a:xfrm>
            <a:off x="7104185" y="4899927"/>
            <a:ext cx="4067398" cy="309563"/>
          </a:xfrm>
        </p:spPr>
        <p:txBody>
          <a:bodyPr>
            <a:noAutofit/>
          </a:bodyPr>
          <a:lstStyle>
            <a:lvl1pPr marL="0" indent="0" algn="r">
              <a:buNone/>
              <a:defRPr sz="1800" b="0" i="1">
                <a:latin typeface="+mj-lt"/>
                <a:ea typeface="Open Sans Light" charset="0"/>
                <a:cs typeface="Open Sans Light" charset="0"/>
              </a:defRPr>
            </a:lvl1pPr>
          </a:lstStyle>
          <a:p>
            <a:pPr lvl="0"/>
            <a:r>
              <a:rPr lang="en-US" dirty="0"/>
              <a:t>Click to add date</a:t>
            </a:r>
          </a:p>
        </p:txBody>
      </p:sp>
      <p:sp>
        <p:nvSpPr>
          <p:cNvPr id="10" name="Picture Placeholder 9">
            <a:extLst>
              <a:ext uri="{FF2B5EF4-FFF2-40B4-BE49-F238E27FC236}">
                <a16:creationId xmlns:a16="http://schemas.microsoft.com/office/drawing/2014/main" xmlns="" id="{AB208AE1-073A-3643-B980-C3BE705DC1C2}"/>
              </a:ext>
            </a:extLst>
          </p:cNvPr>
          <p:cNvSpPr>
            <a:spLocks noGrp="1"/>
          </p:cNvSpPr>
          <p:nvPr>
            <p:ph type="pic" sz="quarter" idx="11"/>
          </p:nvPr>
        </p:nvSpPr>
        <p:spPr>
          <a:xfrm>
            <a:off x="1" y="0"/>
            <a:ext cx="12192000" cy="3263900"/>
          </a:xfrm>
          <a:solidFill>
            <a:schemeClr val="bg1">
              <a:lumMod val="85000"/>
            </a:schemeClr>
          </a:solidFill>
        </p:spPr>
        <p:txBody>
          <a:bodyPr anchor="ctr" anchorCtr="0"/>
          <a:lstStyle>
            <a:lvl1pPr marL="0" indent="0" algn="ctr">
              <a:buNone/>
              <a:defRPr/>
            </a:lvl1pPr>
          </a:lstStyle>
          <a:p>
            <a:r>
              <a:rPr lang="en-US"/>
              <a:t>Click icon to add picture</a:t>
            </a:r>
            <a:endParaRPr lang="en-US" dirty="0"/>
          </a:p>
        </p:txBody>
      </p:sp>
    </p:spTree>
    <p:custDataLst>
      <p:tags r:id="rId1"/>
    </p:custDataLst>
    <p:extLst>
      <p:ext uri="{BB962C8B-B14F-4D97-AF65-F5344CB8AC3E}">
        <p14:creationId xmlns:p14="http://schemas.microsoft.com/office/powerpoint/2010/main" val="246830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064">
          <p15:clr>
            <a:srgbClr val="FBAE40"/>
          </p15:clr>
        </p15:guide>
        <p15:guide id="2" orient="horz">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Q-Mktg ba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a:t>Click to edit Master title style</a:t>
            </a:r>
            <a:endParaRPr lang="en-US" dirty="0"/>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5"/>
          <a:stretch>
            <a:fillRect/>
          </a:stretch>
        </p:blipFill>
        <p:spPr>
          <a:xfrm>
            <a:off x="0" y="1"/>
            <a:ext cx="101600" cy="863600"/>
          </a:xfrm>
          <a:prstGeom prst="rect">
            <a:avLst/>
          </a:prstGeom>
        </p:spPr>
      </p:pic>
      <p:pic>
        <p:nvPicPr>
          <p:cNvPr id="7" name="Picture 6">
            <a:extLst>
              <a:ext uri="{FF2B5EF4-FFF2-40B4-BE49-F238E27FC236}">
                <a16:creationId xmlns:a16="http://schemas.microsoft.com/office/drawing/2014/main" xmlns="" id="{E09FCB57-FE4F-5A4B-9CE9-EA76187622B2}"/>
              </a:ext>
            </a:extLst>
          </p:cNvPr>
          <p:cNvPicPr>
            <a:picLocks noChangeAspect="1"/>
          </p:cNvPicPr>
          <p:nvPr userDrawn="1"/>
        </p:nvPicPr>
        <p:blipFill>
          <a:blip r:embed="rId6">
            <a:alphaModFix amt="27000"/>
          </a:blip>
          <a:stretch>
            <a:fillRect/>
          </a:stretch>
        </p:blipFill>
        <p:spPr>
          <a:xfrm>
            <a:off x="6010166" y="6506324"/>
            <a:ext cx="450602" cy="305023"/>
          </a:xfrm>
          <a:prstGeom prst="rect">
            <a:avLst/>
          </a:prstGeom>
        </p:spPr>
      </p:pic>
    </p:spTree>
    <p:custDataLst>
      <p:tags r:id="rId1"/>
    </p:custDataLst>
    <p:extLst>
      <p:ext uri="{BB962C8B-B14F-4D97-AF65-F5344CB8AC3E}">
        <p14:creationId xmlns:p14="http://schemas.microsoft.com/office/powerpoint/2010/main" val="278801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Q-Mktg ba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a:t>Click to edit Master title style</a:t>
            </a:r>
            <a:endParaRPr lang="en-US" dirty="0"/>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5"/>
          <a:stretch>
            <a:fillRect/>
          </a:stretch>
        </p:blipFill>
        <p:spPr>
          <a:xfrm>
            <a:off x="0" y="1"/>
            <a:ext cx="101600" cy="863600"/>
          </a:xfrm>
          <a:prstGeom prst="rect">
            <a:avLst/>
          </a:prstGeom>
        </p:spPr>
      </p:pic>
      <p:sp>
        <p:nvSpPr>
          <p:cNvPr id="8" name="Chord 7">
            <a:extLst>
              <a:ext uri="{FF2B5EF4-FFF2-40B4-BE49-F238E27FC236}">
                <a16:creationId xmlns:a16="http://schemas.microsoft.com/office/drawing/2014/main" xmlns="" id="{879304C7-9437-8F44-8055-26081847A806}"/>
              </a:ext>
            </a:extLst>
          </p:cNvPr>
          <p:cNvSpPr/>
          <p:nvPr userDrawn="1"/>
        </p:nvSpPr>
        <p:spPr>
          <a:xfrm rot="7615670">
            <a:off x="399156" y="6354443"/>
            <a:ext cx="623865" cy="623865"/>
          </a:xfrm>
          <a:prstGeom prst="chord">
            <a:avLst>
              <a:gd name="adj1" fmla="val 874092"/>
              <a:gd name="adj2" fmla="val 16200000"/>
            </a:avLst>
          </a:prstGeom>
          <a:solidFill>
            <a:srgbClr val="C21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E09FCB57-FE4F-5A4B-9CE9-EA76187622B2}"/>
              </a:ext>
            </a:extLst>
          </p:cNvPr>
          <p:cNvPicPr>
            <a:picLocks noChangeAspect="1"/>
          </p:cNvPicPr>
          <p:nvPr userDrawn="1"/>
        </p:nvPicPr>
        <p:blipFill>
          <a:blip r:embed="rId6">
            <a:alphaModFix amt="27000"/>
          </a:blip>
          <a:stretch>
            <a:fillRect/>
          </a:stretch>
        </p:blipFill>
        <p:spPr>
          <a:xfrm>
            <a:off x="479910" y="6503986"/>
            <a:ext cx="450602" cy="305023"/>
          </a:xfrm>
          <a:prstGeom prst="rect">
            <a:avLst/>
          </a:prstGeom>
        </p:spPr>
      </p:pic>
    </p:spTree>
    <p:custDataLst>
      <p:tags r:id="rId1"/>
    </p:custDataLst>
    <p:extLst>
      <p:ext uri="{BB962C8B-B14F-4D97-AF65-F5344CB8AC3E}">
        <p14:creationId xmlns:p14="http://schemas.microsoft.com/office/powerpoint/2010/main" val="2945068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Q-Pillar ba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 y="6440632"/>
            <a:ext cx="12192018" cy="415636"/>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a:t>Click to edit Master title style</a:t>
            </a:r>
            <a:endParaRPr lang="en-US" dirty="0"/>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5"/>
          <a:stretch>
            <a:fillRect/>
          </a:stretch>
        </p:blipFill>
        <p:spPr>
          <a:xfrm>
            <a:off x="0" y="1"/>
            <a:ext cx="101600" cy="863600"/>
          </a:xfrm>
          <a:prstGeom prst="rect">
            <a:avLst/>
          </a:prstGeom>
        </p:spPr>
      </p:pic>
    </p:spTree>
    <p:custDataLst>
      <p:tags r:id="rId1"/>
    </p:custDataLst>
    <p:extLst>
      <p:ext uri="{BB962C8B-B14F-4D97-AF65-F5344CB8AC3E}">
        <p14:creationId xmlns:p14="http://schemas.microsoft.com/office/powerpoint/2010/main" val="385447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3B4E2-CC00-4B5C-9E66-35B219140F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400C8F7-020C-4A83-AEA9-6C409705D1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5E1AD2-17EB-43AF-916D-FD4084930809}"/>
              </a:ext>
            </a:extLst>
          </p:cNvPr>
          <p:cNvSpPr>
            <a:spLocks noGrp="1"/>
          </p:cNvSpPr>
          <p:nvPr>
            <p:ph type="dt" sz="half" idx="10"/>
          </p:nvPr>
        </p:nvSpPr>
        <p:spPr/>
        <p:txBody>
          <a:bodyPr/>
          <a:lstStyle/>
          <a:p>
            <a:fld id="{3E6B8F3D-F6CF-4235-9BFE-87E84E2668D9}" type="datetimeFigureOut">
              <a:rPr lang="en-US" smtClean="0"/>
              <a:t>3/12/2019</a:t>
            </a:fld>
            <a:endParaRPr lang="en-US"/>
          </a:p>
        </p:txBody>
      </p:sp>
      <p:sp>
        <p:nvSpPr>
          <p:cNvPr id="5" name="Footer Placeholder 4">
            <a:extLst>
              <a:ext uri="{FF2B5EF4-FFF2-40B4-BE49-F238E27FC236}">
                <a16:creationId xmlns:a16="http://schemas.microsoft.com/office/drawing/2014/main" xmlns="" id="{676ECF80-F47F-43CD-8B43-471304D0EE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7EF98D-8FBC-4E8B-817A-78990748B70F}"/>
              </a:ext>
            </a:extLst>
          </p:cNvPr>
          <p:cNvSpPr>
            <a:spLocks noGrp="1"/>
          </p:cNvSpPr>
          <p:nvPr>
            <p:ph type="sldNum" sz="quarter" idx="12"/>
          </p:nvPr>
        </p:nvSpPr>
        <p:spPr/>
        <p:txBody>
          <a:bodyPr/>
          <a:lstStyle/>
          <a:p>
            <a:fld id="{7A299033-2AF1-4E02-BF7F-0D92E8E62F7B}" type="slidenum">
              <a:rPr lang="en-US" smtClean="0"/>
              <a:t>‹#›</a:t>
            </a:fld>
            <a:endParaRPr lang="en-US"/>
          </a:p>
        </p:txBody>
      </p:sp>
    </p:spTree>
    <p:extLst>
      <p:ext uri="{BB962C8B-B14F-4D97-AF65-F5344CB8AC3E}">
        <p14:creationId xmlns:p14="http://schemas.microsoft.com/office/powerpoint/2010/main" val="1577895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Q-Pillar bar">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161E14A7-1F25-1D4B-AE7C-DE81058A9504}"/>
              </a:ext>
            </a:extLst>
          </p:cNvPr>
          <p:cNvPicPr>
            <a:picLocks noChangeAspect="1"/>
          </p:cNvPicPr>
          <p:nvPr userDrawn="1"/>
        </p:nvPicPr>
        <p:blipFill rotWithShape="1">
          <a:blip r:embed="rId3">
            <a:alphaModFix amt="4000"/>
          </a:blip>
          <a:srcRect b="3800"/>
          <a:stretch/>
        </p:blipFill>
        <p:spPr>
          <a:xfrm>
            <a:off x="492370" y="153325"/>
            <a:ext cx="6933362" cy="6704675"/>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 y="6440632"/>
            <a:ext cx="12191989" cy="415636"/>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a:t>Click to edit Master title style</a:t>
            </a:r>
            <a:endParaRPr lang="en-US" dirty="0"/>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5"/>
          <a:stretch>
            <a:fillRect/>
          </a:stretch>
        </p:blipFill>
        <p:spPr>
          <a:xfrm>
            <a:off x="0" y="1"/>
            <a:ext cx="101600" cy="863600"/>
          </a:xfrm>
          <a:prstGeom prst="rect">
            <a:avLst/>
          </a:prstGeom>
        </p:spPr>
      </p:pic>
    </p:spTree>
    <p:custDataLst>
      <p:tags r:id="rId1"/>
    </p:custDataLst>
    <p:extLst>
      <p:ext uri="{BB962C8B-B14F-4D97-AF65-F5344CB8AC3E}">
        <p14:creationId xmlns:p14="http://schemas.microsoft.com/office/powerpoint/2010/main" val="4249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Q-Pillar ba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 y="6440632"/>
            <a:ext cx="12191989" cy="415636"/>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a:t>Click to edit Master title style</a:t>
            </a:r>
            <a:endParaRPr lang="en-US" dirty="0"/>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5"/>
          <a:stretch>
            <a:fillRect/>
          </a:stretch>
        </p:blipFill>
        <p:spPr>
          <a:xfrm>
            <a:off x="0" y="1"/>
            <a:ext cx="101600" cy="863600"/>
          </a:xfrm>
          <a:prstGeom prst="rect">
            <a:avLst/>
          </a:prstGeom>
        </p:spPr>
      </p:pic>
    </p:spTree>
    <p:custDataLst>
      <p:tags r:id="rId1"/>
    </p:custDataLst>
    <p:extLst>
      <p:ext uri="{BB962C8B-B14F-4D97-AF65-F5344CB8AC3E}">
        <p14:creationId xmlns:p14="http://schemas.microsoft.com/office/powerpoint/2010/main" val="61614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Q-No ba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a:t>Click to edit Master title style</a:t>
            </a:r>
            <a:endParaRPr lang="en-US" dirty="0"/>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4"/>
          <a:stretch>
            <a:fillRect/>
          </a:stretch>
        </p:blipFill>
        <p:spPr>
          <a:xfrm>
            <a:off x="0" y="1"/>
            <a:ext cx="101600" cy="863600"/>
          </a:xfrm>
          <a:prstGeom prst="rect">
            <a:avLst/>
          </a:prstGeom>
        </p:spPr>
      </p:pic>
    </p:spTree>
    <p:custDataLst>
      <p:tags r:id="rId1"/>
    </p:custDataLst>
    <p:extLst>
      <p:ext uri="{BB962C8B-B14F-4D97-AF65-F5344CB8AC3E}">
        <p14:creationId xmlns:p14="http://schemas.microsoft.com/office/powerpoint/2010/main" val="281463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Bar-PQ Re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A08440D-D3E5-C441-97FA-194CC50C23E0}"/>
              </a:ext>
            </a:extLst>
          </p:cNvPr>
          <p:cNvPicPr>
            <a:picLocks noChangeAspect="1"/>
          </p:cNvPicPr>
          <p:nvPr userDrawn="1"/>
        </p:nvPicPr>
        <p:blipFill rotWithShape="1">
          <a:blip r:embed="rId3">
            <a:alphaModFix amt="4000"/>
          </a:blip>
          <a:srcRect b="3800"/>
          <a:stretch/>
        </p:blipFill>
        <p:spPr>
          <a:xfrm>
            <a:off x="492370" y="153325"/>
            <a:ext cx="6933362" cy="6704675"/>
          </a:xfrm>
          <a:prstGeom prst="rect">
            <a:avLst/>
          </a:prstGeom>
        </p:spPr>
      </p:pic>
      <p:sp>
        <p:nvSpPr>
          <p:cNvPr id="2" name="Title 1"/>
          <p:cNvSpPr>
            <a:spLocks noGrp="1"/>
          </p:cNvSpPr>
          <p:nvPr>
            <p:ph type="title"/>
          </p:nvPr>
        </p:nvSpPr>
        <p:spPr>
          <a:xfrm>
            <a:off x="0" y="2788920"/>
            <a:ext cx="12190268" cy="1280160"/>
          </a:xfrm>
          <a:solidFill>
            <a:srgbClr val="C21C22"/>
          </a:solidFill>
        </p:spPr>
        <p:txBody>
          <a:bodyPr tIns="274320" bIns="274320" anchor="b">
            <a:spAutoFit/>
          </a:bodyPr>
          <a:lstStyle>
            <a:lvl1pPr algn="ctr">
              <a:lnSpc>
                <a:spcPct val="100000"/>
              </a:lnSpc>
              <a:defRPr sz="4800" b="0" i="0">
                <a:solidFill>
                  <a:schemeClr val="bg1"/>
                </a:solidFill>
                <a:latin typeface="+mj-lt"/>
                <a:ea typeface="Open Sans Light" charset="0"/>
                <a:cs typeface="Open Sans Light" charset="0"/>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5769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Q-Whi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3705BE7-32FE-454E-B1DE-7F65876B1F1B}"/>
              </a:ext>
            </a:extLst>
          </p:cNvPr>
          <p:cNvPicPr>
            <a:picLocks noChangeAspect="1"/>
          </p:cNvPicPr>
          <p:nvPr userDrawn="1"/>
        </p:nvPicPr>
        <p:blipFill rotWithShape="1">
          <a:blip r:embed="rId3">
            <a:alphaModFix amt="4000"/>
          </a:blip>
          <a:srcRect b="3800"/>
          <a:stretch/>
        </p:blipFill>
        <p:spPr>
          <a:xfrm>
            <a:off x="492370" y="153325"/>
            <a:ext cx="6933362" cy="6704675"/>
          </a:xfrm>
          <a:prstGeom prst="rect">
            <a:avLst/>
          </a:prstGeom>
        </p:spPr>
      </p:pic>
      <p:sp>
        <p:nvSpPr>
          <p:cNvPr id="2" name="Title 1"/>
          <p:cNvSpPr>
            <a:spLocks noGrp="1"/>
          </p:cNvSpPr>
          <p:nvPr>
            <p:ph type="title" hasCustomPrompt="1"/>
          </p:nvPr>
        </p:nvSpPr>
        <p:spPr>
          <a:xfrm>
            <a:off x="0" y="2474892"/>
            <a:ext cx="12190268" cy="1908215"/>
          </a:xfrm>
          <a:noFill/>
        </p:spPr>
        <p:txBody>
          <a:bodyPr tIns="274320" bIns="274320" anchor="ctr">
            <a:spAutoFit/>
          </a:bodyPr>
          <a:lstStyle>
            <a:lvl1pPr marL="0" marR="0" indent="0" algn="ctr" defTabSz="914400" rtl="0" eaLnBrk="1" fontAlgn="auto" latinLnBrk="0" hangingPunct="1">
              <a:lnSpc>
                <a:spcPct val="100000"/>
              </a:lnSpc>
              <a:spcBef>
                <a:spcPct val="0"/>
              </a:spcBef>
              <a:spcAft>
                <a:spcPts val="0"/>
              </a:spcAft>
              <a:buClrTx/>
              <a:buSzTx/>
              <a:buFontTx/>
              <a:buNone/>
              <a:tabLst/>
              <a:defRPr lang="en-US" b="0" i="1" smtClean="0">
                <a:solidFill>
                  <a:schemeClr val="tx1"/>
                </a:solidFill>
                <a:effectLst/>
                <a:latin typeface="+mj-lt"/>
                <a:ea typeface="Georgia" charset="0"/>
                <a:cs typeface="Georgia" charset="0"/>
              </a:defRPr>
            </a:lvl1pPr>
          </a:lstStyle>
          <a:p>
            <a:r>
              <a:rPr lang="en-US" dirty="0"/>
              <a:t>“I think that I shall never see </a:t>
            </a:r>
            <a:br>
              <a:rPr lang="en-US" dirty="0"/>
            </a:br>
            <a:r>
              <a:rPr lang="en-US" dirty="0"/>
              <a:t>A poem lovely as a tree.” </a:t>
            </a:r>
          </a:p>
        </p:txBody>
      </p:sp>
    </p:spTree>
    <p:custDataLst>
      <p:tags r:id="rId1"/>
    </p:custDataLst>
    <p:extLst>
      <p:ext uri="{BB962C8B-B14F-4D97-AF65-F5344CB8AC3E}">
        <p14:creationId xmlns:p14="http://schemas.microsoft.com/office/powerpoint/2010/main" val="40843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Q-Re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474892"/>
            <a:ext cx="12190268" cy="1908215"/>
          </a:xfrm>
          <a:noFill/>
        </p:spPr>
        <p:txBody>
          <a:bodyPr tIns="274320" bIns="274320" anchor="ctr">
            <a:spAutoFit/>
          </a:bodyPr>
          <a:lstStyle>
            <a:lvl1pPr marL="0" marR="0" indent="0" algn="ctr" defTabSz="914400" rtl="0" eaLnBrk="1" fontAlgn="auto" latinLnBrk="0" hangingPunct="1">
              <a:lnSpc>
                <a:spcPct val="100000"/>
              </a:lnSpc>
              <a:spcBef>
                <a:spcPct val="0"/>
              </a:spcBef>
              <a:spcAft>
                <a:spcPts val="0"/>
              </a:spcAft>
              <a:buClrTx/>
              <a:buSzTx/>
              <a:buFontTx/>
              <a:buNone/>
              <a:tabLst/>
              <a:defRPr lang="en-US" b="0" i="1" smtClean="0">
                <a:solidFill>
                  <a:schemeClr val="bg1"/>
                </a:solidFill>
                <a:effectLst/>
                <a:latin typeface="+mj-lt"/>
                <a:ea typeface="Georgia" charset="0"/>
                <a:cs typeface="Georgia" charset="0"/>
              </a:defRPr>
            </a:lvl1pPr>
          </a:lstStyle>
          <a:p>
            <a:r>
              <a:rPr lang="en-US" dirty="0"/>
              <a:t>“I think that I shall never see </a:t>
            </a:r>
            <a:br>
              <a:rPr lang="en-US" dirty="0"/>
            </a:br>
            <a:r>
              <a:rPr lang="en-US" dirty="0"/>
              <a:t>A poem lovely as a tree.” </a:t>
            </a:r>
          </a:p>
        </p:txBody>
      </p:sp>
    </p:spTree>
    <p:custDataLst>
      <p:tags r:id="rId1"/>
    </p:custDataLst>
    <p:extLst>
      <p:ext uri="{BB962C8B-B14F-4D97-AF65-F5344CB8AC3E}">
        <p14:creationId xmlns:p14="http://schemas.microsoft.com/office/powerpoint/2010/main" val="380934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Q">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85203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amp;A-Red">
    <p:bg>
      <p:bgPr>
        <a:solidFill>
          <a:schemeClr val="bg1"/>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xmlns="" id="{BC35E038-4AB7-8C4D-8A28-B4C4CE4564B3}"/>
              </a:ext>
            </a:extLst>
          </p:cNvPr>
          <p:cNvSpPr>
            <a:spLocks noGrp="1"/>
          </p:cNvSpPr>
          <p:nvPr>
            <p:ph type="body" sz="quarter" idx="14" hasCustomPrompt="1"/>
          </p:nvPr>
        </p:nvSpPr>
        <p:spPr>
          <a:xfrm>
            <a:off x="4889500" y="4803494"/>
            <a:ext cx="6615596" cy="1280798"/>
          </a:xfrm>
        </p:spPr>
        <p:txBody>
          <a:bodyPr/>
          <a:lstStyle>
            <a:lvl1pPr marL="0" indent="0">
              <a:lnSpc>
                <a:spcPct val="110000"/>
              </a:lnSpc>
              <a:buNone/>
              <a:defRPr>
                <a:latin typeface="+mn-lt"/>
              </a:defRPr>
            </a:lvl1pPr>
            <a:lvl2pPr marL="457200" indent="0">
              <a:lnSpc>
                <a:spcPct val="110000"/>
              </a:lnSpc>
              <a:buNone/>
              <a:defRPr>
                <a:latin typeface="+mn-lt"/>
              </a:defRPr>
            </a:lvl2pPr>
            <a:lvl3pPr marL="914400" indent="0">
              <a:lnSpc>
                <a:spcPct val="110000"/>
              </a:lnSpc>
              <a:buNone/>
              <a:defRPr>
                <a:latin typeface="+mn-lt"/>
              </a:defRPr>
            </a:lvl3pPr>
            <a:lvl4pPr marL="1371600" indent="0">
              <a:lnSpc>
                <a:spcPct val="110000"/>
              </a:lnSpc>
              <a:buNone/>
              <a:defRPr>
                <a:latin typeface="+mn-lt"/>
              </a:defRPr>
            </a:lvl4pPr>
            <a:lvl5pPr marL="1828800" indent="0">
              <a:lnSpc>
                <a:spcPct val="110000"/>
              </a:lnSpc>
              <a:buNone/>
              <a:defRPr>
                <a:latin typeface="+mn-lt"/>
              </a:defRPr>
            </a:lvl5pPr>
          </a:lstStyle>
          <a:p>
            <a:pPr lvl="0"/>
            <a:r>
              <a:rPr lang="en-US" dirty="0"/>
              <a:t>Insert Q&amp;A instruction text here.</a:t>
            </a:r>
          </a:p>
        </p:txBody>
      </p:sp>
      <p:pic>
        <p:nvPicPr>
          <p:cNvPr id="16" name="Picture 15">
            <a:extLst>
              <a:ext uri="{FF2B5EF4-FFF2-40B4-BE49-F238E27FC236}">
                <a16:creationId xmlns:a16="http://schemas.microsoft.com/office/drawing/2014/main" xmlns="" id="{00B3E5CE-A4ED-8042-A925-7BDE0E873B3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35737" y="1608882"/>
            <a:ext cx="3054529" cy="2974694"/>
          </a:xfrm>
          <a:prstGeom prst="rect">
            <a:avLst/>
          </a:prstGeom>
        </p:spPr>
      </p:pic>
      <p:pic>
        <p:nvPicPr>
          <p:cNvPr id="11" name="Picture 10">
            <a:extLst>
              <a:ext uri="{FF2B5EF4-FFF2-40B4-BE49-F238E27FC236}">
                <a16:creationId xmlns:a16="http://schemas.microsoft.com/office/drawing/2014/main" xmlns="" id="{067F77A0-FEE6-F74B-AAED-F932838BD0C6}"/>
              </a:ext>
            </a:extLst>
          </p:cNvPr>
          <p:cNvPicPr>
            <a:picLocks noChangeAspect="1"/>
          </p:cNvPicPr>
          <p:nvPr userDrawn="1"/>
        </p:nvPicPr>
        <p:blipFill rotWithShape="1">
          <a:blip r:embed="rId4">
            <a:extLst>
              <a:ext uri="{BEBA8EAE-BF5A-486C-A8C5-ECC9F3942E4B}">
                <a14:imgProps xmlns:a14="http://schemas.microsoft.com/office/drawing/2010/main">
                  <a14:imgLayer>
                    <a14:imgEffect>
                      <a14:brightnessContrast contrast="20000"/>
                    </a14:imgEffect>
                  </a14:imgLayer>
                </a14:imgProps>
              </a:ext>
            </a:extLst>
          </a:blip>
          <a:srcRect b="3981"/>
          <a:stretch/>
        </p:blipFill>
        <p:spPr>
          <a:xfrm>
            <a:off x="459847" y="153325"/>
            <a:ext cx="6946330" cy="6704675"/>
          </a:xfrm>
          <a:prstGeom prst="rect">
            <a:avLst/>
          </a:prstGeom>
        </p:spPr>
      </p:pic>
      <p:pic>
        <p:nvPicPr>
          <p:cNvPr id="14" name="Picture 13">
            <a:extLst>
              <a:ext uri="{FF2B5EF4-FFF2-40B4-BE49-F238E27FC236}">
                <a16:creationId xmlns:a16="http://schemas.microsoft.com/office/drawing/2014/main" xmlns="" id="{01DFBD7F-6058-DB41-9FBF-C58EA0C08F3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4138" t="2222" r="4735" b="10531"/>
          <a:stretch/>
        </p:blipFill>
        <p:spPr>
          <a:xfrm>
            <a:off x="3984625" y="3124200"/>
            <a:ext cx="1136650" cy="1146175"/>
          </a:xfrm>
          <a:prstGeom prst="rect">
            <a:avLst/>
          </a:prstGeom>
        </p:spPr>
      </p:pic>
    </p:spTree>
    <p:custDataLst>
      <p:tags r:id="rId1"/>
    </p:custDataLst>
    <p:extLst>
      <p:ext uri="{BB962C8B-B14F-4D97-AF65-F5344CB8AC3E}">
        <p14:creationId xmlns:p14="http://schemas.microsoft.com/office/powerpoint/2010/main" val="2765155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667A83-C788-4164-91A8-B9C60C7310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F6CB67E-F39B-40C7-9743-1621193F83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E44D066-C20E-43B6-AD7C-D0233B663BEA}"/>
              </a:ext>
            </a:extLst>
          </p:cNvPr>
          <p:cNvSpPr>
            <a:spLocks noGrp="1"/>
          </p:cNvSpPr>
          <p:nvPr>
            <p:ph type="dt" sz="half" idx="10"/>
          </p:nvPr>
        </p:nvSpPr>
        <p:spPr/>
        <p:txBody>
          <a:bodyPr/>
          <a:lstStyle/>
          <a:p>
            <a:fld id="{3E6B8F3D-F6CF-4235-9BFE-87E84E2668D9}" type="datetimeFigureOut">
              <a:rPr lang="en-US" smtClean="0"/>
              <a:t>3/12/2019</a:t>
            </a:fld>
            <a:endParaRPr lang="en-US"/>
          </a:p>
        </p:txBody>
      </p:sp>
      <p:sp>
        <p:nvSpPr>
          <p:cNvPr id="5" name="Footer Placeholder 4">
            <a:extLst>
              <a:ext uri="{FF2B5EF4-FFF2-40B4-BE49-F238E27FC236}">
                <a16:creationId xmlns:a16="http://schemas.microsoft.com/office/drawing/2014/main" xmlns="" id="{EC1D35F9-BCA5-4510-8279-141E3B278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E0A44DF-2E0C-4875-B1F4-DCD91AD21F08}"/>
              </a:ext>
            </a:extLst>
          </p:cNvPr>
          <p:cNvSpPr>
            <a:spLocks noGrp="1"/>
          </p:cNvSpPr>
          <p:nvPr>
            <p:ph type="sldNum" sz="quarter" idx="12"/>
          </p:nvPr>
        </p:nvSpPr>
        <p:spPr/>
        <p:txBody>
          <a:bodyPr/>
          <a:lstStyle/>
          <a:p>
            <a:fld id="{7A299033-2AF1-4E02-BF7F-0D92E8E62F7B}" type="slidenum">
              <a:rPr lang="en-US" smtClean="0"/>
              <a:t>‹#›</a:t>
            </a:fld>
            <a:endParaRPr lang="en-US"/>
          </a:p>
        </p:txBody>
      </p:sp>
    </p:spTree>
    <p:extLst>
      <p:ext uri="{BB962C8B-B14F-4D97-AF65-F5344CB8AC3E}">
        <p14:creationId xmlns:p14="http://schemas.microsoft.com/office/powerpoint/2010/main" val="349129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3156F-C4D2-4B80-8F73-5D5CB059DB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F21BB1-E78A-4B4C-BB29-3A74A3D77A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D2D5358-4AC3-4AAF-8078-833A30E722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71C110F-1F68-4882-AC3A-A3333EC6412A}"/>
              </a:ext>
            </a:extLst>
          </p:cNvPr>
          <p:cNvSpPr>
            <a:spLocks noGrp="1"/>
          </p:cNvSpPr>
          <p:nvPr>
            <p:ph type="dt" sz="half" idx="10"/>
          </p:nvPr>
        </p:nvSpPr>
        <p:spPr/>
        <p:txBody>
          <a:bodyPr/>
          <a:lstStyle/>
          <a:p>
            <a:fld id="{3E6B8F3D-F6CF-4235-9BFE-87E84E2668D9}" type="datetimeFigureOut">
              <a:rPr lang="en-US" smtClean="0"/>
              <a:t>3/12/2019</a:t>
            </a:fld>
            <a:endParaRPr lang="en-US"/>
          </a:p>
        </p:txBody>
      </p:sp>
      <p:sp>
        <p:nvSpPr>
          <p:cNvPr id="6" name="Footer Placeholder 5">
            <a:extLst>
              <a:ext uri="{FF2B5EF4-FFF2-40B4-BE49-F238E27FC236}">
                <a16:creationId xmlns:a16="http://schemas.microsoft.com/office/drawing/2014/main" xmlns="" id="{D5173793-AD21-486B-8A2D-40E338144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747B33B-0E0E-46D7-B698-AA981F69F747}"/>
              </a:ext>
            </a:extLst>
          </p:cNvPr>
          <p:cNvSpPr>
            <a:spLocks noGrp="1"/>
          </p:cNvSpPr>
          <p:nvPr>
            <p:ph type="sldNum" sz="quarter" idx="12"/>
          </p:nvPr>
        </p:nvSpPr>
        <p:spPr/>
        <p:txBody>
          <a:bodyPr/>
          <a:lstStyle/>
          <a:p>
            <a:fld id="{7A299033-2AF1-4E02-BF7F-0D92E8E62F7B}" type="slidenum">
              <a:rPr lang="en-US" smtClean="0"/>
              <a:t>‹#›</a:t>
            </a:fld>
            <a:endParaRPr lang="en-US"/>
          </a:p>
        </p:txBody>
      </p:sp>
    </p:spTree>
    <p:extLst>
      <p:ext uri="{BB962C8B-B14F-4D97-AF65-F5344CB8AC3E}">
        <p14:creationId xmlns:p14="http://schemas.microsoft.com/office/powerpoint/2010/main" val="724939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64C8DF-852E-4256-877F-FF6E396D58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835DD99-F620-4382-B6E0-889431201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24CD8E6-4B0E-4E61-91D3-D227871AF5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2DF011B-7304-44CD-820A-9F1AF6E20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1CC9C0D-2DE0-46A8-A5F9-8287814D38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AEBAFF2-2F9A-4A8F-82A9-2747495E4449}"/>
              </a:ext>
            </a:extLst>
          </p:cNvPr>
          <p:cNvSpPr>
            <a:spLocks noGrp="1"/>
          </p:cNvSpPr>
          <p:nvPr>
            <p:ph type="dt" sz="half" idx="10"/>
          </p:nvPr>
        </p:nvSpPr>
        <p:spPr/>
        <p:txBody>
          <a:bodyPr/>
          <a:lstStyle/>
          <a:p>
            <a:fld id="{3E6B8F3D-F6CF-4235-9BFE-87E84E2668D9}" type="datetimeFigureOut">
              <a:rPr lang="en-US" smtClean="0"/>
              <a:t>3/12/2019</a:t>
            </a:fld>
            <a:endParaRPr lang="en-US"/>
          </a:p>
        </p:txBody>
      </p:sp>
      <p:sp>
        <p:nvSpPr>
          <p:cNvPr id="8" name="Footer Placeholder 7">
            <a:extLst>
              <a:ext uri="{FF2B5EF4-FFF2-40B4-BE49-F238E27FC236}">
                <a16:creationId xmlns:a16="http://schemas.microsoft.com/office/drawing/2014/main" xmlns="" id="{0D51278D-4C32-4B76-835A-30A6CDB7F7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BBD6809-F562-4227-85B2-F1A002EB29B6}"/>
              </a:ext>
            </a:extLst>
          </p:cNvPr>
          <p:cNvSpPr>
            <a:spLocks noGrp="1"/>
          </p:cNvSpPr>
          <p:nvPr>
            <p:ph type="sldNum" sz="quarter" idx="12"/>
          </p:nvPr>
        </p:nvSpPr>
        <p:spPr/>
        <p:txBody>
          <a:bodyPr/>
          <a:lstStyle/>
          <a:p>
            <a:fld id="{7A299033-2AF1-4E02-BF7F-0D92E8E62F7B}" type="slidenum">
              <a:rPr lang="en-US" smtClean="0"/>
              <a:t>‹#›</a:t>
            </a:fld>
            <a:endParaRPr lang="en-US"/>
          </a:p>
        </p:txBody>
      </p:sp>
    </p:spTree>
    <p:extLst>
      <p:ext uri="{BB962C8B-B14F-4D97-AF65-F5344CB8AC3E}">
        <p14:creationId xmlns:p14="http://schemas.microsoft.com/office/powerpoint/2010/main" val="2494993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C96358-9586-4FAF-AEBD-925B3986A5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1460902-F432-4F80-A51D-DD0F57D1A30A}"/>
              </a:ext>
            </a:extLst>
          </p:cNvPr>
          <p:cNvSpPr>
            <a:spLocks noGrp="1"/>
          </p:cNvSpPr>
          <p:nvPr>
            <p:ph type="dt" sz="half" idx="10"/>
          </p:nvPr>
        </p:nvSpPr>
        <p:spPr/>
        <p:txBody>
          <a:bodyPr/>
          <a:lstStyle/>
          <a:p>
            <a:fld id="{3E6B8F3D-F6CF-4235-9BFE-87E84E2668D9}" type="datetimeFigureOut">
              <a:rPr lang="en-US" smtClean="0"/>
              <a:t>3/12/2019</a:t>
            </a:fld>
            <a:endParaRPr lang="en-US"/>
          </a:p>
        </p:txBody>
      </p:sp>
      <p:sp>
        <p:nvSpPr>
          <p:cNvPr id="4" name="Footer Placeholder 3">
            <a:extLst>
              <a:ext uri="{FF2B5EF4-FFF2-40B4-BE49-F238E27FC236}">
                <a16:creationId xmlns:a16="http://schemas.microsoft.com/office/drawing/2014/main" xmlns="" id="{BEAA0489-6728-4D7F-941F-196D753F7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A0CB4A0-BCDB-4B8F-9B58-DE8B4F6175F5}"/>
              </a:ext>
            </a:extLst>
          </p:cNvPr>
          <p:cNvSpPr>
            <a:spLocks noGrp="1"/>
          </p:cNvSpPr>
          <p:nvPr>
            <p:ph type="sldNum" sz="quarter" idx="12"/>
          </p:nvPr>
        </p:nvSpPr>
        <p:spPr/>
        <p:txBody>
          <a:bodyPr/>
          <a:lstStyle/>
          <a:p>
            <a:fld id="{7A299033-2AF1-4E02-BF7F-0D92E8E62F7B}" type="slidenum">
              <a:rPr lang="en-US" smtClean="0"/>
              <a:t>‹#›</a:t>
            </a:fld>
            <a:endParaRPr lang="en-US"/>
          </a:p>
        </p:txBody>
      </p:sp>
    </p:spTree>
    <p:extLst>
      <p:ext uri="{BB962C8B-B14F-4D97-AF65-F5344CB8AC3E}">
        <p14:creationId xmlns:p14="http://schemas.microsoft.com/office/powerpoint/2010/main" val="190678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9601D96-EF92-4E71-8C8C-1C03BA0A2DE9}"/>
              </a:ext>
            </a:extLst>
          </p:cNvPr>
          <p:cNvSpPr>
            <a:spLocks noGrp="1"/>
          </p:cNvSpPr>
          <p:nvPr>
            <p:ph type="dt" sz="half" idx="10"/>
          </p:nvPr>
        </p:nvSpPr>
        <p:spPr/>
        <p:txBody>
          <a:bodyPr/>
          <a:lstStyle/>
          <a:p>
            <a:fld id="{3E6B8F3D-F6CF-4235-9BFE-87E84E2668D9}" type="datetimeFigureOut">
              <a:rPr lang="en-US" smtClean="0"/>
              <a:t>3/12/2019</a:t>
            </a:fld>
            <a:endParaRPr lang="en-US"/>
          </a:p>
        </p:txBody>
      </p:sp>
      <p:sp>
        <p:nvSpPr>
          <p:cNvPr id="3" name="Footer Placeholder 2">
            <a:extLst>
              <a:ext uri="{FF2B5EF4-FFF2-40B4-BE49-F238E27FC236}">
                <a16:creationId xmlns:a16="http://schemas.microsoft.com/office/drawing/2014/main" xmlns="" id="{9F904BFC-D920-4E40-B855-623F9CF5B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507BEA-7326-4DF8-BE34-FF9B03A94F40}"/>
              </a:ext>
            </a:extLst>
          </p:cNvPr>
          <p:cNvSpPr>
            <a:spLocks noGrp="1"/>
          </p:cNvSpPr>
          <p:nvPr>
            <p:ph type="sldNum" sz="quarter" idx="12"/>
          </p:nvPr>
        </p:nvSpPr>
        <p:spPr/>
        <p:txBody>
          <a:bodyPr/>
          <a:lstStyle/>
          <a:p>
            <a:fld id="{7A299033-2AF1-4E02-BF7F-0D92E8E62F7B}" type="slidenum">
              <a:rPr lang="en-US" smtClean="0"/>
              <a:t>‹#›</a:t>
            </a:fld>
            <a:endParaRPr lang="en-US"/>
          </a:p>
        </p:txBody>
      </p:sp>
    </p:spTree>
    <p:extLst>
      <p:ext uri="{BB962C8B-B14F-4D97-AF65-F5344CB8AC3E}">
        <p14:creationId xmlns:p14="http://schemas.microsoft.com/office/powerpoint/2010/main" val="305648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CCEEDF-6E76-453F-867E-074409952F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35262FF7-E66D-4985-A80D-E8CD22436C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A87572A-83B3-4676-B780-35A257F7F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1022901-CF97-48EC-B5F1-40E0EE72FB54}"/>
              </a:ext>
            </a:extLst>
          </p:cNvPr>
          <p:cNvSpPr>
            <a:spLocks noGrp="1"/>
          </p:cNvSpPr>
          <p:nvPr>
            <p:ph type="dt" sz="half" idx="10"/>
          </p:nvPr>
        </p:nvSpPr>
        <p:spPr/>
        <p:txBody>
          <a:bodyPr/>
          <a:lstStyle/>
          <a:p>
            <a:fld id="{3E6B8F3D-F6CF-4235-9BFE-87E84E2668D9}" type="datetimeFigureOut">
              <a:rPr lang="en-US" smtClean="0"/>
              <a:t>3/12/2019</a:t>
            </a:fld>
            <a:endParaRPr lang="en-US"/>
          </a:p>
        </p:txBody>
      </p:sp>
      <p:sp>
        <p:nvSpPr>
          <p:cNvPr id="6" name="Footer Placeholder 5">
            <a:extLst>
              <a:ext uri="{FF2B5EF4-FFF2-40B4-BE49-F238E27FC236}">
                <a16:creationId xmlns:a16="http://schemas.microsoft.com/office/drawing/2014/main" xmlns="" id="{9F9D17AB-6406-47C7-AD55-49467D2976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0DD2C7E-3D8F-4233-A013-B6081E6405CA}"/>
              </a:ext>
            </a:extLst>
          </p:cNvPr>
          <p:cNvSpPr>
            <a:spLocks noGrp="1"/>
          </p:cNvSpPr>
          <p:nvPr>
            <p:ph type="sldNum" sz="quarter" idx="12"/>
          </p:nvPr>
        </p:nvSpPr>
        <p:spPr/>
        <p:txBody>
          <a:bodyPr/>
          <a:lstStyle/>
          <a:p>
            <a:fld id="{7A299033-2AF1-4E02-BF7F-0D92E8E62F7B}" type="slidenum">
              <a:rPr lang="en-US" smtClean="0"/>
              <a:t>‹#›</a:t>
            </a:fld>
            <a:endParaRPr lang="en-US"/>
          </a:p>
        </p:txBody>
      </p:sp>
    </p:spTree>
    <p:extLst>
      <p:ext uri="{BB962C8B-B14F-4D97-AF65-F5344CB8AC3E}">
        <p14:creationId xmlns:p14="http://schemas.microsoft.com/office/powerpoint/2010/main" val="1758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F83BE2-8155-4662-94B6-7B1510C8BB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3C92E030-AE8D-4B9E-ABFF-13918232E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88AD9E8-74A6-43FB-9548-AB5D3CC35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1E5ECCA-7545-42D0-A933-D93EEF3810ED}"/>
              </a:ext>
            </a:extLst>
          </p:cNvPr>
          <p:cNvSpPr>
            <a:spLocks noGrp="1"/>
          </p:cNvSpPr>
          <p:nvPr>
            <p:ph type="dt" sz="half" idx="10"/>
          </p:nvPr>
        </p:nvSpPr>
        <p:spPr/>
        <p:txBody>
          <a:bodyPr/>
          <a:lstStyle/>
          <a:p>
            <a:fld id="{3E6B8F3D-F6CF-4235-9BFE-87E84E2668D9}" type="datetimeFigureOut">
              <a:rPr lang="en-US" smtClean="0"/>
              <a:t>3/12/2019</a:t>
            </a:fld>
            <a:endParaRPr lang="en-US"/>
          </a:p>
        </p:txBody>
      </p:sp>
      <p:sp>
        <p:nvSpPr>
          <p:cNvPr id="6" name="Footer Placeholder 5">
            <a:extLst>
              <a:ext uri="{FF2B5EF4-FFF2-40B4-BE49-F238E27FC236}">
                <a16:creationId xmlns:a16="http://schemas.microsoft.com/office/drawing/2014/main" xmlns="" id="{22578A7C-143C-43C1-8603-FF8B638B4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84DF7ED-FBA9-4819-BBF8-EB5FDD851833}"/>
              </a:ext>
            </a:extLst>
          </p:cNvPr>
          <p:cNvSpPr>
            <a:spLocks noGrp="1"/>
          </p:cNvSpPr>
          <p:nvPr>
            <p:ph type="sldNum" sz="quarter" idx="12"/>
          </p:nvPr>
        </p:nvSpPr>
        <p:spPr/>
        <p:txBody>
          <a:bodyPr/>
          <a:lstStyle/>
          <a:p>
            <a:fld id="{7A299033-2AF1-4E02-BF7F-0D92E8E62F7B}" type="slidenum">
              <a:rPr lang="en-US" smtClean="0"/>
              <a:t>‹#›</a:t>
            </a:fld>
            <a:endParaRPr lang="en-US"/>
          </a:p>
        </p:txBody>
      </p:sp>
    </p:spTree>
    <p:extLst>
      <p:ext uri="{BB962C8B-B14F-4D97-AF65-F5344CB8AC3E}">
        <p14:creationId xmlns:p14="http://schemas.microsoft.com/office/powerpoint/2010/main" val="214238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ags" Target="../tags/tag2.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369913B-7B2E-4442-B9B8-9796A1665F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A2D7140E-AB47-4E03-AEB8-49E2489891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3E93FF-95A4-403B-BAC1-740DD85B21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6B8F3D-F6CF-4235-9BFE-87E84E2668D9}" type="datetimeFigureOut">
              <a:rPr lang="en-US" smtClean="0"/>
              <a:t>3/12/2019</a:t>
            </a:fld>
            <a:endParaRPr lang="en-US"/>
          </a:p>
        </p:txBody>
      </p:sp>
      <p:sp>
        <p:nvSpPr>
          <p:cNvPr id="5" name="Footer Placeholder 4">
            <a:extLst>
              <a:ext uri="{FF2B5EF4-FFF2-40B4-BE49-F238E27FC236}">
                <a16:creationId xmlns:a16="http://schemas.microsoft.com/office/drawing/2014/main" xmlns="" id="{68794452-8ECF-4578-A1A3-719B43D412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52EA09F-E27D-4C80-83DE-305EFBBB87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99033-2AF1-4E02-BF7F-0D92E8E62F7B}" type="slidenum">
              <a:rPr lang="en-US" smtClean="0"/>
              <a:t>‹#›</a:t>
            </a:fld>
            <a:endParaRPr lang="en-US"/>
          </a:p>
        </p:txBody>
      </p:sp>
    </p:spTree>
    <p:extLst>
      <p:ext uri="{BB962C8B-B14F-4D97-AF65-F5344CB8AC3E}">
        <p14:creationId xmlns:p14="http://schemas.microsoft.com/office/powerpoint/2010/main" val="2775012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DBEE-108B-C54B-A71F-0F1E32E29253}" type="slidenum">
              <a:rPr lang="en-US" smtClean="0"/>
              <a:t>‹#›</a:t>
            </a:fld>
            <a:endParaRPr lang="en-US"/>
          </a:p>
        </p:txBody>
      </p:sp>
    </p:spTree>
    <p:custDataLst>
      <p:tags r:id="rId17"/>
    </p:custDataLst>
    <p:extLst>
      <p:ext uri="{BB962C8B-B14F-4D97-AF65-F5344CB8AC3E}">
        <p14:creationId xmlns:p14="http://schemas.microsoft.com/office/powerpoint/2010/main" val="18151563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s://proquest.libguides.com/pqdttr/anasayfa"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search.proquest.com/pqdtglobal"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ags" Target="../tags/tag19.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31.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2.xml"/></Relationships>
</file>

<file path=ppt/slides/_rels/slide36.xml.rels><?xml version="1.0" encoding="UTF-8" standalone="yes"?>
<Relationships xmlns="http://schemas.openxmlformats.org/package/2006/relationships"><Relationship Id="rId3" Type="http://schemas.openxmlformats.org/officeDocument/2006/relationships/hyperlink" Target="https://www.proquest.com/go/turkishvideos" TargetMode="External"/><Relationship Id="rId2" Type="http://schemas.openxmlformats.org/officeDocument/2006/relationships/hyperlink" Target="http://proquest.libguides.com/PQDT" TargetMode="External"/><Relationship Id="rId1" Type="http://schemas.openxmlformats.org/officeDocument/2006/relationships/slideLayout" Target="../slideLayouts/slideLayout17.xml"/><Relationship Id="rId5" Type="http://schemas.openxmlformats.org/officeDocument/2006/relationships/hyperlink" Target="mailto:training@proquest.com" TargetMode="External"/><Relationship Id="rId4" Type="http://schemas.openxmlformats.org/officeDocument/2006/relationships/hyperlink" Target="mailto:Email.TechnicalSupport@proquest.com"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2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7.xml"/><Relationship Id="rId1" Type="http://schemas.openxmlformats.org/officeDocument/2006/relationships/tags" Target="../tags/tag24.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5BB5F-B5C3-3D4F-825C-7F95E278F6EC}"/>
              </a:ext>
            </a:extLst>
          </p:cNvPr>
          <p:cNvSpPr>
            <a:spLocks noGrp="1"/>
          </p:cNvSpPr>
          <p:nvPr>
            <p:ph type="ctrTitle"/>
          </p:nvPr>
        </p:nvSpPr>
        <p:spPr>
          <a:xfrm>
            <a:off x="246965" y="1046029"/>
            <a:ext cx="11760739" cy="1402454"/>
          </a:xfrm>
        </p:spPr>
        <p:txBody>
          <a:bodyPr>
            <a:normAutofit fontScale="90000"/>
          </a:bodyPr>
          <a:lstStyle/>
          <a:p>
            <a:r>
              <a:rPr lang="en-US" dirty="0">
                <a:latin typeface="Open Sans"/>
              </a:rPr>
              <a:t>ProQuest </a:t>
            </a:r>
            <a:r>
              <a:rPr lang="en-US" dirty="0" err="1">
                <a:latin typeface="Open Sans"/>
              </a:rPr>
              <a:t>Dissertations&amp;Theses</a:t>
            </a:r>
            <a:r>
              <a:rPr lang="en-US" dirty="0">
                <a:latin typeface="Open Sans"/>
              </a:rPr>
              <a:t> Global</a:t>
            </a:r>
            <a:br>
              <a:rPr lang="en-US" dirty="0">
                <a:latin typeface="Open Sans"/>
              </a:rPr>
            </a:br>
            <a:r>
              <a:rPr lang="tr-TR" dirty="0">
                <a:latin typeface="Open Sans"/>
              </a:rPr>
              <a:t>Ne için ve Nasıl kullanılır</a:t>
            </a:r>
            <a:r>
              <a:rPr lang="en-GB" dirty="0">
                <a:latin typeface="Open Sans"/>
              </a:rPr>
              <a:t>?</a:t>
            </a:r>
            <a:endParaRPr lang="en-US" dirty="0">
              <a:latin typeface="Open Sans"/>
            </a:endParaRPr>
          </a:p>
        </p:txBody>
      </p:sp>
      <p:sp>
        <p:nvSpPr>
          <p:cNvPr id="4" name="Text Placeholder 3">
            <a:extLst>
              <a:ext uri="{FF2B5EF4-FFF2-40B4-BE49-F238E27FC236}">
                <a16:creationId xmlns:a16="http://schemas.microsoft.com/office/drawing/2014/main" xmlns="" id="{C2ECEB96-E00C-B94B-A53D-510B3A596A2C}"/>
              </a:ext>
            </a:extLst>
          </p:cNvPr>
          <p:cNvSpPr>
            <a:spLocks noGrp="1"/>
          </p:cNvSpPr>
          <p:nvPr>
            <p:ph type="body" sz="quarter" idx="11"/>
          </p:nvPr>
        </p:nvSpPr>
        <p:spPr>
          <a:xfrm>
            <a:off x="10185057" y="3244334"/>
            <a:ext cx="1254239" cy="369332"/>
          </a:xfrm>
        </p:spPr>
        <p:txBody>
          <a:bodyPr/>
          <a:lstStyle/>
          <a:p>
            <a:r>
              <a:rPr lang="tr-TR" dirty="0"/>
              <a:t>Ocak 2019</a:t>
            </a:r>
            <a:endParaRPr lang="en-US" dirty="0"/>
          </a:p>
        </p:txBody>
      </p:sp>
      <p:sp>
        <p:nvSpPr>
          <p:cNvPr id="5" name="Rectangle 4">
            <a:extLst>
              <a:ext uri="{FF2B5EF4-FFF2-40B4-BE49-F238E27FC236}">
                <a16:creationId xmlns:a16="http://schemas.microsoft.com/office/drawing/2014/main" xmlns="" id="{F4692866-96A7-43D3-83A2-321CA13B7F38}"/>
              </a:ext>
            </a:extLst>
          </p:cNvPr>
          <p:cNvSpPr/>
          <p:nvPr/>
        </p:nvSpPr>
        <p:spPr>
          <a:xfrm>
            <a:off x="6721223" y="2427143"/>
            <a:ext cx="5909925" cy="369332"/>
          </a:xfrm>
          <a:prstGeom prst="rect">
            <a:avLst/>
          </a:prstGeom>
        </p:spPr>
        <p:txBody>
          <a:bodyPr wrap="square">
            <a:spAutoFit/>
          </a:bodyPr>
          <a:lstStyle/>
          <a:p>
            <a:r>
              <a:rPr lang="en-US" i="1" dirty="0" err="1">
                <a:solidFill>
                  <a:schemeClr val="bg1"/>
                </a:solidFill>
                <a:latin typeface="+mj-lt"/>
              </a:rPr>
              <a:t>Tezler</a:t>
            </a:r>
            <a:r>
              <a:rPr lang="tr-TR" i="1" dirty="0">
                <a:solidFill>
                  <a:schemeClr val="bg1"/>
                </a:solidFill>
                <a:latin typeface="+mj-lt"/>
              </a:rPr>
              <a:t>in keşfi ve yaygınlaştırılması için en güvenilir araç</a:t>
            </a:r>
            <a:endParaRPr lang="en-US" i="1" dirty="0">
              <a:solidFill>
                <a:schemeClr val="bg1"/>
              </a:solidFill>
              <a:latin typeface="+mj-lt"/>
            </a:endParaRPr>
          </a:p>
        </p:txBody>
      </p:sp>
      <p:sp>
        <p:nvSpPr>
          <p:cNvPr id="6" name="Rectangle 5">
            <a:extLst>
              <a:ext uri="{FF2B5EF4-FFF2-40B4-BE49-F238E27FC236}">
                <a16:creationId xmlns:a16="http://schemas.microsoft.com/office/drawing/2014/main" xmlns="" id="{E3DC927C-5495-4E5B-A0E4-FA1D19892B5F}"/>
              </a:ext>
            </a:extLst>
          </p:cNvPr>
          <p:cNvSpPr/>
          <p:nvPr/>
        </p:nvSpPr>
        <p:spPr>
          <a:xfrm>
            <a:off x="2251587" y="3744565"/>
            <a:ext cx="9843003" cy="584775"/>
          </a:xfrm>
          <a:prstGeom prst="rect">
            <a:avLst/>
          </a:prstGeom>
        </p:spPr>
        <p:txBody>
          <a:bodyPr wrap="square">
            <a:spAutoFit/>
          </a:bodyPr>
          <a:lstStyle/>
          <a:p>
            <a:r>
              <a:rPr lang="en-GB" sz="3200" dirty="0">
                <a:solidFill>
                  <a:schemeClr val="bg1"/>
                </a:solidFill>
                <a:latin typeface="+mj-lt"/>
              </a:rPr>
              <a:t>“</a:t>
            </a:r>
            <a:r>
              <a:rPr lang="tr-TR" sz="3200" dirty="0">
                <a:solidFill>
                  <a:schemeClr val="bg1"/>
                </a:solidFill>
                <a:latin typeface="+mj-lt"/>
              </a:rPr>
              <a:t>Doktora Öğrencileri ve Doktora Derecesi almış kişiler için</a:t>
            </a:r>
            <a:r>
              <a:rPr lang="en-GB" sz="3200" dirty="0">
                <a:solidFill>
                  <a:schemeClr val="bg1"/>
                </a:solidFill>
                <a:latin typeface="+mj-lt"/>
              </a:rPr>
              <a:t>”</a:t>
            </a:r>
            <a:endParaRPr lang="en-US" sz="3200" dirty="0">
              <a:solidFill>
                <a:schemeClr val="bg1"/>
              </a:solidFill>
              <a:latin typeface="+mj-lt"/>
            </a:endParaRPr>
          </a:p>
        </p:txBody>
      </p:sp>
      <p:pic>
        <p:nvPicPr>
          <p:cNvPr id="7" name="Picture 6">
            <a:extLst>
              <a:ext uri="{FF2B5EF4-FFF2-40B4-BE49-F238E27FC236}">
                <a16:creationId xmlns:a16="http://schemas.microsoft.com/office/drawing/2014/main" xmlns="" id="{1C13F672-FB57-48BB-8F8A-369E69FCB678}"/>
              </a:ext>
            </a:extLst>
          </p:cNvPr>
          <p:cNvPicPr/>
          <p:nvPr/>
        </p:nvPicPr>
        <p:blipFill>
          <a:blip r:embed="rId4"/>
          <a:stretch>
            <a:fillRect/>
          </a:stretch>
        </p:blipFill>
        <p:spPr>
          <a:xfrm>
            <a:off x="0" y="0"/>
            <a:ext cx="2988297" cy="1025805"/>
          </a:xfrm>
          <a:prstGeom prst="rect">
            <a:avLst/>
          </a:prstGeom>
        </p:spPr>
      </p:pic>
    </p:spTree>
    <p:custDataLst>
      <p:tags r:id="rId1"/>
    </p:custDataLst>
    <p:extLst>
      <p:ext uri="{BB962C8B-B14F-4D97-AF65-F5344CB8AC3E}">
        <p14:creationId xmlns:p14="http://schemas.microsoft.com/office/powerpoint/2010/main" val="236184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AE2A8-112D-5B48-BE17-A8D8F1957C0E}"/>
              </a:ext>
            </a:extLst>
          </p:cNvPr>
          <p:cNvSpPr>
            <a:spLocks noGrp="1"/>
          </p:cNvSpPr>
          <p:nvPr>
            <p:ph type="title"/>
          </p:nvPr>
        </p:nvSpPr>
        <p:spPr>
          <a:xfrm>
            <a:off x="0" y="3022640"/>
            <a:ext cx="12190268" cy="1046440"/>
          </a:xfrm>
        </p:spPr>
        <p:txBody>
          <a:bodyPr/>
          <a:lstStyle/>
          <a:p>
            <a:r>
              <a:rPr lang="en-US" sz="3200" b="1" dirty="0" err="1">
                <a:latin typeface="Open Sans" panose="020B0606030504020204"/>
              </a:rPr>
              <a:t>Kullanıcılar</a:t>
            </a:r>
            <a:r>
              <a:rPr lang="en-US" sz="3200" b="1" dirty="0">
                <a:latin typeface="Open Sans" panose="020B0606030504020204"/>
              </a:rPr>
              <a:t> </a:t>
            </a:r>
            <a:r>
              <a:rPr lang="en-US" sz="3200" b="1" dirty="0" err="1">
                <a:latin typeface="Open Sans" panose="020B0606030504020204"/>
              </a:rPr>
              <a:t>İçin</a:t>
            </a:r>
            <a:r>
              <a:rPr lang="en-US" sz="3200" b="1" dirty="0">
                <a:latin typeface="Open Sans" panose="020B0606030504020204"/>
              </a:rPr>
              <a:t> </a:t>
            </a:r>
            <a:r>
              <a:rPr lang="en-US" sz="3200" b="1" dirty="0" err="1">
                <a:latin typeface="Open Sans" panose="020B0606030504020204"/>
              </a:rPr>
              <a:t>En</a:t>
            </a:r>
            <a:r>
              <a:rPr lang="en-US" sz="3200" b="1" dirty="0">
                <a:latin typeface="Open Sans" panose="020B0606030504020204"/>
              </a:rPr>
              <a:t> </a:t>
            </a:r>
            <a:r>
              <a:rPr lang="en-US" sz="3200" b="1" dirty="0" err="1">
                <a:latin typeface="Open Sans" panose="020B0606030504020204"/>
              </a:rPr>
              <a:t>İyi</a:t>
            </a:r>
            <a:r>
              <a:rPr lang="en-US" sz="3200" b="1" dirty="0">
                <a:latin typeface="Open Sans" panose="020B0606030504020204"/>
              </a:rPr>
              <a:t> </a:t>
            </a:r>
            <a:r>
              <a:rPr lang="en-US" sz="3200" b="1" dirty="0" err="1">
                <a:latin typeface="Open Sans" panose="020B0606030504020204"/>
              </a:rPr>
              <a:t>Arama</a:t>
            </a:r>
            <a:r>
              <a:rPr lang="en-US" sz="3200" b="1" dirty="0">
                <a:latin typeface="Open Sans" panose="020B0606030504020204"/>
              </a:rPr>
              <a:t> </a:t>
            </a:r>
            <a:r>
              <a:rPr lang="en-US" sz="3200" b="1" dirty="0" err="1">
                <a:latin typeface="Open Sans" panose="020B0606030504020204"/>
              </a:rPr>
              <a:t>Uygulamaları</a:t>
            </a:r>
            <a:endParaRPr lang="en-US" sz="3200" b="1" dirty="0">
              <a:latin typeface="Open Sans" panose="020B0606030504020204"/>
            </a:endParaRPr>
          </a:p>
        </p:txBody>
      </p:sp>
    </p:spTree>
    <p:custDataLst>
      <p:tags r:id="rId1"/>
    </p:custDataLst>
    <p:extLst>
      <p:ext uri="{BB962C8B-B14F-4D97-AF65-F5344CB8AC3E}">
        <p14:creationId xmlns:p14="http://schemas.microsoft.com/office/powerpoint/2010/main" val="389647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89B93714-9ABE-4B30-9F94-42E6225E9EB5}"/>
              </a:ext>
            </a:extLst>
          </p:cNvPr>
          <p:cNvPicPr>
            <a:picLocks noGrp="1" noChangeAspect="1"/>
          </p:cNvPicPr>
          <p:nvPr>
            <p:ph idx="1"/>
          </p:nvPr>
        </p:nvPicPr>
        <p:blipFill>
          <a:blip r:embed="rId3"/>
          <a:stretch>
            <a:fillRect/>
          </a:stretch>
        </p:blipFill>
        <p:spPr>
          <a:xfrm>
            <a:off x="3143806" y="523241"/>
            <a:ext cx="8742451" cy="4457380"/>
          </a:xfrm>
          <a:prstGeom prst="rect">
            <a:avLst/>
          </a:prstGeom>
        </p:spPr>
      </p:pic>
      <p:sp>
        <p:nvSpPr>
          <p:cNvPr id="9" name="TextBox 8">
            <a:extLst>
              <a:ext uri="{FF2B5EF4-FFF2-40B4-BE49-F238E27FC236}">
                <a16:creationId xmlns:a16="http://schemas.microsoft.com/office/drawing/2014/main" xmlns="" id="{6671250C-E26F-40AF-A1C0-865381DDFD21}"/>
              </a:ext>
            </a:extLst>
          </p:cNvPr>
          <p:cNvSpPr txBox="1"/>
          <p:nvPr/>
        </p:nvSpPr>
        <p:spPr>
          <a:xfrm>
            <a:off x="512190" y="5220667"/>
            <a:ext cx="11679810" cy="646331"/>
          </a:xfrm>
          <a:prstGeom prst="rect">
            <a:avLst/>
          </a:prstGeom>
          <a:noFill/>
        </p:spPr>
        <p:txBody>
          <a:bodyPr wrap="square" rtlCol="0">
            <a:spAutoFit/>
          </a:bodyPr>
          <a:lstStyle/>
          <a:p>
            <a:r>
              <a:rPr lang="tr-TR" dirty="0">
                <a:latin typeface="+mj-lt"/>
              </a:rPr>
              <a:t>ProQuest Dissertations&amp;Theses Global veri tabanı ile ilgili detaylı bilgi için ProQuest Dissertations&amp;Theses Global Türkçe Libguide sayfasını ziyaret edebilirsiniz</a:t>
            </a:r>
            <a:r>
              <a:rPr lang="tr-TR" b="1" dirty="0">
                <a:latin typeface="+mj-lt"/>
              </a:rPr>
              <a:t>:  </a:t>
            </a:r>
            <a:r>
              <a:rPr lang="tr-TR" b="1" dirty="0"/>
              <a:t>                                     </a:t>
            </a:r>
            <a:r>
              <a:rPr lang="tr-TR" b="1" dirty="0">
                <a:hlinkClick r:id="rId4"/>
              </a:rPr>
              <a:t>https://proquest.libguides.com/pqdttr/anasayfa</a:t>
            </a:r>
            <a:r>
              <a:rPr lang="tr-TR" b="1" dirty="0"/>
              <a:t>  </a:t>
            </a:r>
            <a:endParaRPr lang="en-US" b="1" dirty="0"/>
          </a:p>
        </p:txBody>
      </p:sp>
      <p:sp>
        <p:nvSpPr>
          <p:cNvPr id="5" name="Arrow: Down 4">
            <a:extLst>
              <a:ext uri="{FF2B5EF4-FFF2-40B4-BE49-F238E27FC236}">
                <a16:creationId xmlns:a16="http://schemas.microsoft.com/office/drawing/2014/main" xmlns="" id="{B605CC81-742A-42E1-8A28-D5AEDAEFA0F0}"/>
              </a:ext>
            </a:extLst>
          </p:cNvPr>
          <p:cNvSpPr/>
          <p:nvPr/>
        </p:nvSpPr>
        <p:spPr>
          <a:xfrm rot="16200000">
            <a:off x="5084201" y="4855199"/>
            <a:ext cx="311696" cy="17119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8 Points 6">
            <a:extLst>
              <a:ext uri="{FF2B5EF4-FFF2-40B4-BE49-F238E27FC236}">
                <a16:creationId xmlns:a16="http://schemas.microsoft.com/office/drawing/2014/main" xmlns="" id="{95DAC556-F4B3-40AC-906A-020929270AC2}"/>
              </a:ext>
            </a:extLst>
          </p:cNvPr>
          <p:cNvSpPr/>
          <p:nvPr/>
        </p:nvSpPr>
        <p:spPr>
          <a:xfrm>
            <a:off x="305743" y="76602"/>
            <a:ext cx="2569432" cy="1535382"/>
          </a:xfrm>
          <a:prstGeom prst="irregularSeal1">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CEC10563-B0F9-4AE8-84A6-A8B91089A6D6}"/>
              </a:ext>
            </a:extLst>
          </p:cNvPr>
          <p:cNvSpPr txBox="1"/>
          <p:nvPr/>
        </p:nvSpPr>
        <p:spPr>
          <a:xfrm>
            <a:off x="781324" y="523241"/>
            <a:ext cx="1660218" cy="523220"/>
          </a:xfrm>
          <a:prstGeom prst="rect">
            <a:avLst/>
          </a:prstGeom>
          <a:noFill/>
        </p:spPr>
        <p:txBody>
          <a:bodyPr wrap="square" rtlCol="0">
            <a:spAutoFit/>
          </a:bodyPr>
          <a:lstStyle/>
          <a:p>
            <a:r>
              <a:rPr lang="tr-TR" sz="2800" b="1" dirty="0">
                <a:solidFill>
                  <a:srgbClr val="C00000"/>
                </a:solidFill>
                <a:latin typeface="+mj-lt"/>
              </a:rPr>
              <a:t>LibGuides</a:t>
            </a:r>
            <a:endParaRPr lang="en-US" sz="2800" b="1" dirty="0">
              <a:solidFill>
                <a:srgbClr val="C00000"/>
              </a:solidFill>
              <a:latin typeface="+mj-lt"/>
            </a:endParaRPr>
          </a:p>
        </p:txBody>
      </p:sp>
    </p:spTree>
    <p:extLst>
      <p:ext uri="{BB962C8B-B14F-4D97-AF65-F5344CB8AC3E}">
        <p14:creationId xmlns:p14="http://schemas.microsoft.com/office/powerpoint/2010/main" val="1857038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17ADF5-4FE8-4D3F-A4A9-CB39D5007BE6}"/>
              </a:ext>
            </a:extLst>
          </p:cNvPr>
          <p:cNvSpPr>
            <a:spLocks noGrp="1"/>
          </p:cNvSpPr>
          <p:nvPr>
            <p:ph type="title"/>
          </p:nvPr>
        </p:nvSpPr>
        <p:spPr>
          <a:xfrm>
            <a:off x="321454" y="233680"/>
            <a:ext cx="11565746" cy="680720"/>
          </a:xfrm>
        </p:spPr>
        <p:txBody>
          <a:bodyPr/>
          <a:lstStyle/>
          <a:p>
            <a:r>
              <a:rPr lang="tr-TR" sz="3600" dirty="0">
                <a:latin typeface="Open Sans" panose="020B0606030504020204" pitchFamily="34" charset="0"/>
                <a:ea typeface="Open Sans" panose="020B0606030504020204" pitchFamily="34" charset="0"/>
                <a:cs typeface="Open Sans" panose="020B0606030504020204" pitchFamily="34" charset="0"/>
              </a:rPr>
              <a:t>ProQuest Dissertations&amp;Theses Global erişim linki:</a:t>
            </a:r>
            <a:endParaRPr lang="en-US" sz="3600" dirty="0"/>
          </a:p>
        </p:txBody>
      </p:sp>
      <p:sp>
        <p:nvSpPr>
          <p:cNvPr id="3" name="Content Placeholder 2">
            <a:extLst>
              <a:ext uri="{FF2B5EF4-FFF2-40B4-BE49-F238E27FC236}">
                <a16:creationId xmlns:a16="http://schemas.microsoft.com/office/drawing/2014/main" xmlns="" id="{8D8D9AA3-8E69-4202-81B6-54A0F4712B5B}"/>
              </a:ext>
            </a:extLst>
          </p:cNvPr>
          <p:cNvSpPr>
            <a:spLocks noGrp="1"/>
          </p:cNvSpPr>
          <p:nvPr>
            <p:ph idx="1"/>
          </p:nvPr>
        </p:nvSpPr>
        <p:spPr/>
        <p:txBody>
          <a:bodyPr/>
          <a:lstStyle/>
          <a:p>
            <a:pPr marL="0" indent="0">
              <a:buNone/>
            </a:pPr>
            <a:endParaRPr lang="tr-TR" dirty="0"/>
          </a:p>
          <a:p>
            <a:pPr marL="0" indent="0">
              <a:buNone/>
            </a:pPr>
            <a:endParaRPr lang="tr-TR" dirty="0"/>
          </a:p>
          <a:p>
            <a:pPr marL="0" indent="0">
              <a:buNone/>
            </a:pPr>
            <a:endParaRPr lang="tr-TR" dirty="0"/>
          </a:p>
          <a:p>
            <a:pPr marL="0" indent="0">
              <a:buNone/>
            </a:pPr>
            <a:r>
              <a:rPr lang="tr-TR" dirty="0"/>
              <a:t>	               </a:t>
            </a:r>
            <a:r>
              <a:rPr lang="en-US" u="sng" dirty="0">
                <a:hlinkClick r:id="rId2"/>
              </a:rPr>
              <a:t>https://search.proquest.com/pqdtglobal</a:t>
            </a:r>
            <a:endParaRPr lang="tr-TR" dirty="0"/>
          </a:p>
        </p:txBody>
      </p:sp>
      <p:sp>
        <p:nvSpPr>
          <p:cNvPr id="4" name="Arrow: Down 3">
            <a:extLst>
              <a:ext uri="{FF2B5EF4-FFF2-40B4-BE49-F238E27FC236}">
                <a16:creationId xmlns:a16="http://schemas.microsoft.com/office/drawing/2014/main" xmlns="" id="{DDEE4366-691A-47A1-B8FE-9B358D723506}"/>
              </a:ext>
            </a:extLst>
          </p:cNvPr>
          <p:cNvSpPr/>
          <p:nvPr/>
        </p:nvSpPr>
        <p:spPr>
          <a:xfrm rot="19988539">
            <a:off x="2655920" y="1211690"/>
            <a:ext cx="1048432" cy="1500732"/>
          </a:xfrm>
          <a:prstGeom prst="downArrow">
            <a:avLst>
              <a:gd name="adj1" fmla="val 50000"/>
              <a:gd name="adj2" fmla="val 18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xmlns="" id="{80D6CBD8-FFBE-42D4-9C8E-3B3C71DF1BDC}"/>
              </a:ext>
            </a:extLst>
          </p:cNvPr>
          <p:cNvSpPr/>
          <p:nvPr/>
        </p:nvSpPr>
        <p:spPr>
          <a:xfrm rot="16200000">
            <a:off x="1160803" y="2642160"/>
            <a:ext cx="1048432" cy="1500732"/>
          </a:xfrm>
          <a:prstGeom prst="downArrow">
            <a:avLst>
              <a:gd name="adj1" fmla="val 50000"/>
              <a:gd name="adj2" fmla="val 18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xmlns="" id="{591C22E8-A79A-41AB-9825-EFAE2736139C}"/>
              </a:ext>
            </a:extLst>
          </p:cNvPr>
          <p:cNvSpPr/>
          <p:nvPr/>
        </p:nvSpPr>
        <p:spPr>
          <a:xfrm rot="999058">
            <a:off x="7680982" y="1211690"/>
            <a:ext cx="1048432" cy="1500732"/>
          </a:xfrm>
          <a:prstGeom prst="downArrow">
            <a:avLst>
              <a:gd name="adj1" fmla="val 50000"/>
              <a:gd name="adj2" fmla="val 18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xmlns="" id="{09AEF8E0-4BF9-4844-AFE5-6DD2FB428F1B}"/>
              </a:ext>
            </a:extLst>
          </p:cNvPr>
          <p:cNvSpPr/>
          <p:nvPr/>
        </p:nvSpPr>
        <p:spPr>
          <a:xfrm>
            <a:off x="5287416" y="1055802"/>
            <a:ext cx="1048432" cy="1500732"/>
          </a:xfrm>
          <a:prstGeom prst="downArrow">
            <a:avLst>
              <a:gd name="adj1" fmla="val 50000"/>
              <a:gd name="adj2" fmla="val 18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xmlns="" id="{04DF63F1-A7EA-4733-A8A6-915481C5DE5C}"/>
              </a:ext>
            </a:extLst>
          </p:cNvPr>
          <p:cNvSpPr/>
          <p:nvPr/>
        </p:nvSpPr>
        <p:spPr>
          <a:xfrm rot="10800000">
            <a:off x="5367337" y="4095867"/>
            <a:ext cx="1048432" cy="1500732"/>
          </a:xfrm>
          <a:prstGeom prst="downArrow">
            <a:avLst>
              <a:gd name="adj1" fmla="val 50000"/>
              <a:gd name="adj2" fmla="val 18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xmlns="" id="{4C8F8528-B791-4540-8A5B-E715569675BD}"/>
              </a:ext>
            </a:extLst>
          </p:cNvPr>
          <p:cNvSpPr/>
          <p:nvPr/>
        </p:nvSpPr>
        <p:spPr>
          <a:xfrm rot="9086702">
            <a:off x="7758167" y="3939144"/>
            <a:ext cx="1048432" cy="1500732"/>
          </a:xfrm>
          <a:prstGeom prst="downArrow">
            <a:avLst>
              <a:gd name="adj1" fmla="val 50000"/>
              <a:gd name="adj2" fmla="val 18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xmlns="" id="{C5916040-8432-441F-AEE1-09DB5724E90B}"/>
              </a:ext>
            </a:extLst>
          </p:cNvPr>
          <p:cNvSpPr/>
          <p:nvPr/>
        </p:nvSpPr>
        <p:spPr>
          <a:xfrm rot="13347156">
            <a:off x="2795528" y="4095867"/>
            <a:ext cx="1048432" cy="1500732"/>
          </a:xfrm>
          <a:prstGeom prst="downArrow">
            <a:avLst>
              <a:gd name="adj1" fmla="val 50000"/>
              <a:gd name="adj2" fmla="val 18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xmlns="" id="{C086B522-3504-4C4E-907E-E34B759EEE0C}"/>
              </a:ext>
            </a:extLst>
          </p:cNvPr>
          <p:cNvSpPr/>
          <p:nvPr/>
        </p:nvSpPr>
        <p:spPr>
          <a:xfrm rot="5400000">
            <a:off x="9329802" y="2605017"/>
            <a:ext cx="1048432" cy="1500732"/>
          </a:xfrm>
          <a:prstGeom prst="downArrow">
            <a:avLst>
              <a:gd name="adj1" fmla="val 50000"/>
              <a:gd name="adj2" fmla="val 184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245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78450F-0637-4F57-B5DC-A0DA740D13AF}"/>
              </a:ext>
            </a:extLst>
          </p:cNvPr>
          <p:cNvSpPr>
            <a:spLocks noGrp="1"/>
          </p:cNvSpPr>
          <p:nvPr>
            <p:ph type="title"/>
          </p:nvPr>
        </p:nvSpPr>
        <p:spPr>
          <a:xfrm>
            <a:off x="274320" y="182881"/>
            <a:ext cx="10972800" cy="680720"/>
          </a:xfrm>
        </p:spPr>
        <p:txBody>
          <a:bodyPr/>
          <a:lstStyle/>
          <a:p>
            <a:r>
              <a:rPr lang="tr-TR" sz="3200" dirty="0">
                <a:latin typeface="Open Sans" panose="020B0606030504020204"/>
              </a:rPr>
              <a:t>Basit Arama</a:t>
            </a:r>
            <a:endParaRPr lang="en-US" sz="3200" dirty="0">
              <a:latin typeface="Open Sans" panose="020B0606030504020204"/>
            </a:endParaRPr>
          </a:p>
        </p:txBody>
      </p:sp>
      <p:pic>
        <p:nvPicPr>
          <p:cNvPr id="3" name="Picture 2">
            <a:extLst>
              <a:ext uri="{FF2B5EF4-FFF2-40B4-BE49-F238E27FC236}">
                <a16:creationId xmlns:a16="http://schemas.microsoft.com/office/drawing/2014/main" xmlns="" id="{545E0FC2-8EDF-457C-9AA6-8EC6559EA258}"/>
              </a:ext>
            </a:extLst>
          </p:cNvPr>
          <p:cNvPicPr>
            <a:picLocks noChangeAspect="1"/>
          </p:cNvPicPr>
          <p:nvPr/>
        </p:nvPicPr>
        <p:blipFill>
          <a:blip r:embed="rId3"/>
          <a:stretch>
            <a:fillRect/>
          </a:stretch>
        </p:blipFill>
        <p:spPr>
          <a:xfrm>
            <a:off x="485270" y="954260"/>
            <a:ext cx="10040489" cy="5256053"/>
          </a:xfrm>
          <a:prstGeom prst="rect">
            <a:avLst/>
          </a:prstGeom>
        </p:spPr>
      </p:pic>
      <p:sp>
        <p:nvSpPr>
          <p:cNvPr id="4" name="Rectangle 3">
            <a:extLst>
              <a:ext uri="{FF2B5EF4-FFF2-40B4-BE49-F238E27FC236}">
                <a16:creationId xmlns:a16="http://schemas.microsoft.com/office/drawing/2014/main" xmlns="" id="{BB16D8F6-564F-4DA4-98CD-9099D8639D1A}"/>
              </a:ext>
            </a:extLst>
          </p:cNvPr>
          <p:cNvSpPr/>
          <p:nvPr/>
        </p:nvSpPr>
        <p:spPr>
          <a:xfrm>
            <a:off x="1910080" y="2540000"/>
            <a:ext cx="272288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xmlns="" id="{62B29BC6-C565-4978-B8FC-2C6C75AB3EF0}"/>
              </a:ext>
            </a:extLst>
          </p:cNvPr>
          <p:cNvCxnSpPr/>
          <p:nvPr/>
        </p:nvCxnSpPr>
        <p:spPr>
          <a:xfrm flipV="1">
            <a:off x="1910080" y="3223967"/>
            <a:ext cx="333499" cy="20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3313EC67-1A0F-4D51-B700-EDBBB8770BC7}"/>
              </a:ext>
            </a:extLst>
          </p:cNvPr>
          <p:cNvCxnSpPr/>
          <p:nvPr/>
        </p:nvCxnSpPr>
        <p:spPr>
          <a:xfrm flipV="1">
            <a:off x="2816624" y="3212502"/>
            <a:ext cx="333499" cy="205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23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5099"/>
          </a:xfrm>
        </p:spPr>
        <p:txBody>
          <a:bodyPr>
            <a:noAutofit/>
          </a:bodyPr>
          <a:lstStyle/>
          <a:p>
            <a:r>
              <a:rPr lang="tr-TR" sz="3200" dirty="0">
                <a:latin typeface="Open Sans" panose="020B0606030504020204"/>
              </a:rPr>
              <a:t>Basit Arama</a:t>
            </a:r>
            <a:endParaRPr lang="en-US" sz="3200" b="0" dirty="0">
              <a:solidFill>
                <a:schemeClr val="tx1">
                  <a:lumMod val="95000"/>
                  <a:lumOff val="5000"/>
                </a:schemeClr>
              </a:solidFill>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43533" y="642814"/>
            <a:ext cx="11434374" cy="5216813"/>
          </a:xfrm>
          <a:prstGeom prst="rect">
            <a:avLst/>
          </a:prstGeom>
        </p:spPr>
        <p:txBody>
          <a:bodyPr wrap="square">
            <a:spAutoFit/>
          </a:bodyPr>
          <a:lstStyle/>
          <a:p>
            <a:pPr marL="342900" lvl="0" indent="-342900" algn="just">
              <a:lnSpc>
                <a:spcPct val="150000"/>
              </a:lnSpc>
              <a:spcAft>
                <a:spcPts val="900"/>
              </a:spcAft>
              <a:buFont typeface="Arial" panose="020B0604020202020204" pitchFamily="34" charset="0"/>
              <a:buChar char="•"/>
            </a:pPr>
            <a:r>
              <a:rPr lang="tr-TR" sz="2000" dirty="0">
                <a:latin typeface="+mj-lt"/>
              </a:rPr>
              <a:t>Basit Arama seçeneği ile tüm içerikte arama gerçekleştirebilirsiniz. Varsayılan arama mantığı, girilen tüm kelimeleri aramaktadır. Tam bir cümle aramak için arama sorgunuzun etrafına </a:t>
            </a:r>
            <a:r>
              <a:rPr lang="tr-TR" sz="2000" b="1" dirty="0">
                <a:latin typeface="+mj-lt"/>
              </a:rPr>
              <a:t>tırnak işaretleri ("")</a:t>
            </a:r>
            <a:r>
              <a:rPr lang="tr-TR" sz="2000" dirty="0">
                <a:latin typeface="+mj-lt"/>
              </a:rPr>
              <a:t> koyunuz.  </a:t>
            </a:r>
            <a:endParaRPr lang="en-GB" sz="2000" dirty="0">
              <a:latin typeface="+mj-lt"/>
            </a:endParaRPr>
          </a:p>
          <a:p>
            <a:pPr marL="342900" lvl="0" indent="-342900" algn="just">
              <a:lnSpc>
                <a:spcPct val="150000"/>
              </a:lnSpc>
              <a:spcAft>
                <a:spcPts val="900"/>
              </a:spcAft>
              <a:buFont typeface="Arial" panose="020B0604020202020204" pitchFamily="34" charset="0"/>
              <a:buChar char="•"/>
            </a:pPr>
            <a:r>
              <a:rPr lang="tr-TR" sz="2000" dirty="0">
                <a:latin typeface="+mj-lt"/>
              </a:rPr>
              <a:t>Eğer farklı kelimeleri birleştirme istiyorsanız o zaman </a:t>
            </a:r>
            <a:r>
              <a:rPr lang="tr-TR" sz="2000" b="1" dirty="0">
                <a:latin typeface="+mj-lt"/>
              </a:rPr>
              <a:t>OR, AND, NOT </a:t>
            </a:r>
            <a:r>
              <a:rPr lang="tr-TR" sz="2000" dirty="0">
                <a:latin typeface="+mj-lt"/>
              </a:rPr>
              <a:t>bulluon operatörlerini kullanmalısınız. </a:t>
            </a:r>
            <a:endParaRPr lang="en-GB" sz="2000" dirty="0">
              <a:latin typeface="+mj-lt"/>
            </a:endParaRPr>
          </a:p>
          <a:p>
            <a:pPr marL="285750" indent="-285750" algn="just">
              <a:lnSpc>
                <a:spcPct val="150000"/>
              </a:lnSpc>
              <a:buFont typeface="Arial" panose="020B0604020202020204" pitchFamily="34" charset="0"/>
              <a:buChar char="•"/>
            </a:pPr>
            <a:r>
              <a:rPr lang="tr-TR" sz="2000" dirty="0">
                <a:latin typeface="+mj-lt"/>
              </a:rPr>
              <a:t>Arama gerçekleştirildiğinde varsayılan arama mantığı arama sorgusunu “</a:t>
            </a:r>
            <a:r>
              <a:rPr lang="tr-TR" sz="2000" b="1" dirty="0">
                <a:latin typeface="+mj-lt"/>
              </a:rPr>
              <a:t>Her yer” </a:t>
            </a:r>
            <a:r>
              <a:rPr lang="tr-TR" sz="2000" dirty="0">
                <a:latin typeface="+mj-lt"/>
              </a:rPr>
              <a:t>de gerçekleştirecektir. “</a:t>
            </a:r>
            <a:r>
              <a:rPr lang="tr-TR" sz="2000" b="1" dirty="0">
                <a:latin typeface="+mj-lt"/>
              </a:rPr>
              <a:t>Her yer</a:t>
            </a:r>
            <a:r>
              <a:rPr lang="tr-TR" sz="2000" dirty="0">
                <a:latin typeface="+mj-lt"/>
              </a:rPr>
              <a:t>” tüm bibliyografik kayıtlar (tüm indekslenmiş alanlar)  ve tam metinde arama gerçekleştirir. Aynı zamanda hem doktora tezlerini hem de master tezleri ile ilgili sonuçları çıkarır.</a:t>
            </a:r>
            <a:endParaRPr lang="en-GB" sz="2000" dirty="0">
              <a:latin typeface="+mj-lt"/>
            </a:endParaRPr>
          </a:p>
          <a:p>
            <a:pPr marL="285750" indent="-285750" algn="just">
              <a:lnSpc>
                <a:spcPct val="150000"/>
              </a:lnSpc>
              <a:buFont typeface="Arial" panose="020B0604020202020204" pitchFamily="34" charset="0"/>
              <a:buChar char="•"/>
            </a:pPr>
            <a:r>
              <a:rPr lang="tr-TR" sz="2000" dirty="0">
                <a:latin typeface="+mj-lt"/>
              </a:rPr>
              <a:t>Arama gerçekleştirmeden önce bu sayfada </a:t>
            </a:r>
            <a:r>
              <a:rPr lang="tr-TR" sz="2000" b="1" dirty="0">
                <a:latin typeface="+mj-lt"/>
              </a:rPr>
              <a:t>Tam metin ve Sadece doktora tezleri</a:t>
            </a:r>
            <a:r>
              <a:rPr lang="tr-TR" sz="2000" dirty="0">
                <a:latin typeface="+mj-lt"/>
              </a:rPr>
              <a:t> filitrelerinden bir veya ikisinide seçerek filtreleme yapabilirsiniz. Ya da arama gerçekleştirdikten sonra sonuç sayfasında çıkan sonuçları gördükten sonra </a:t>
            </a:r>
            <a:r>
              <a:rPr lang="tr-TR" sz="2000" b="1" dirty="0">
                <a:latin typeface="+mj-lt"/>
              </a:rPr>
              <a:t>Tam metin ve Sadece doktora tezleri</a:t>
            </a:r>
            <a:r>
              <a:rPr lang="tr-TR" sz="2000" dirty="0">
                <a:latin typeface="+mj-lt"/>
              </a:rPr>
              <a:t> filitreleme seçeneklerinden istediklerinizi seçebilirsiniz.</a:t>
            </a:r>
            <a:endParaRPr lang="en-US" sz="2000" dirty="0">
              <a:latin typeface="+mj-lt"/>
            </a:endParaRPr>
          </a:p>
          <a:p>
            <a:pPr marL="285750" indent="-28575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8925537"/>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4F8D4-5DB7-4F8F-803C-3D1408A5F3BD}"/>
              </a:ext>
            </a:extLst>
          </p:cNvPr>
          <p:cNvSpPr>
            <a:spLocks noGrp="1"/>
          </p:cNvSpPr>
          <p:nvPr>
            <p:ph type="title"/>
          </p:nvPr>
        </p:nvSpPr>
        <p:spPr>
          <a:xfrm>
            <a:off x="274319" y="182881"/>
            <a:ext cx="11254661" cy="680720"/>
          </a:xfrm>
        </p:spPr>
        <p:txBody>
          <a:bodyPr/>
          <a:lstStyle/>
          <a:p>
            <a:r>
              <a:rPr lang="en-US" sz="2800" dirty="0" err="1">
                <a:latin typeface="Open Sans" panose="020B0606030504020204"/>
              </a:rPr>
              <a:t>Arama</a:t>
            </a:r>
            <a:r>
              <a:rPr lang="en-US" sz="2800" dirty="0">
                <a:latin typeface="Open Sans" panose="020B0606030504020204"/>
              </a:rPr>
              <a:t> </a:t>
            </a:r>
            <a:r>
              <a:rPr lang="en-US" sz="2800" dirty="0" err="1">
                <a:latin typeface="Open Sans" panose="020B0606030504020204"/>
              </a:rPr>
              <a:t>Sonuçları</a:t>
            </a:r>
            <a:r>
              <a:rPr lang="en-US" sz="2800" dirty="0">
                <a:latin typeface="Open Sans" panose="020B0606030504020204"/>
              </a:rPr>
              <a:t>: Tam </a:t>
            </a:r>
            <a:r>
              <a:rPr lang="en-US" sz="2800" dirty="0" err="1">
                <a:latin typeface="Open Sans" panose="020B0606030504020204"/>
              </a:rPr>
              <a:t>metin</a:t>
            </a:r>
            <a:r>
              <a:rPr lang="en-US" sz="2800" dirty="0">
                <a:latin typeface="Open Sans" panose="020B0606030504020204"/>
              </a:rPr>
              <a:t> </a:t>
            </a:r>
            <a:r>
              <a:rPr lang="en-US" sz="2800" dirty="0" err="1">
                <a:latin typeface="Open Sans" panose="020B0606030504020204"/>
              </a:rPr>
              <a:t>seçimi</a:t>
            </a:r>
            <a:r>
              <a:rPr lang="en-US" sz="2800" dirty="0">
                <a:latin typeface="Open Sans" panose="020B0606030504020204"/>
              </a:rPr>
              <a:t>, </a:t>
            </a:r>
            <a:r>
              <a:rPr lang="en-US" sz="2800" dirty="0" err="1">
                <a:latin typeface="Open Sans" panose="020B0606030504020204"/>
              </a:rPr>
              <a:t>Filtreler</a:t>
            </a:r>
            <a:r>
              <a:rPr lang="en-US" sz="2800" dirty="0">
                <a:latin typeface="Open Sans" panose="020B0606030504020204"/>
              </a:rPr>
              <a:t> ve </a:t>
            </a:r>
            <a:r>
              <a:rPr lang="en-US" sz="2800" dirty="0" err="1">
                <a:latin typeface="Open Sans" panose="020B0606030504020204"/>
              </a:rPr>
              <a:t>Daha</a:t>
            </a:r>
            <a:r>
              <a:rPr lang="en-US" sz="2800" dirty="0">
                <a:latin typeface="Open Sans" panose="020B0606030504020204"/>
              </a:rPr>
              <a:t> </a:t>
            </a:r>
            <a:r>
              <a:rPr lang="en-US" sz="2800" dirty="0" err="1">
                <a:latin typeface="Open Sans" panose="020B0606030504020204"/>
              </a:rPr>
              <a:t>fazlası</a:t>
            </a:r>
            <a:endParaRPr lang="en-US" sz="2800" dirty="0">
              <a:latin typeface="Open Sans" panose="020B0606030504020204"/>
            </a:endParaRPr>
          </a:p>
        </p:txBody>
      </p:sp>
      <p:sp>
        <p:nvSpPr>
          <p:cNvPr id="4" name="슬라이드 번호 개체 틀 3">
            <a:extLst>
              <a:ext uri="{FF2B5EF4-FFF2-40B4-BE49-F238E27FC236}">
                <a16:creationId xmlns:a16="http://schemas.microsoft.com/office/drawing/2014/main" xmlns="" id="{EA9C3E18-CC40-4BD6-A84A-B3A99F5DD9E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7B31D680-B4EB-42BA-AD35-AE918750FDD5}"/>
              </a:ext>
            </a:extLst>
          </p:cNvPr>
          <p:cNvPicPr>
            <a:picLocks noChangeAspect="1"/>
          </p:cNvPicPr>
          <p:nvPr/>
        </p:nvPicPr>
        <p:blipFill>
          <a:blip r:embed="rId3"/>
          <a:stretch>
            <a:fillRect/>
          </a:stretch>
        </p:blipFill>
        <p:spPr>
          <a:xfrm>
            <a:off x="274319" y="1319383"/>
            <a:ext cx="11443200" cy="4185871"/>
          </a:xfrm>
          <a:prstGeom prst="rect">
            <a:avLst/>
          </a:prstGeom>
        </p:spPr>
      </p:pic>
      <p:sp>
        <p:nvSpPr>
          <p:cNvPr id="8" name="Rectangle 7">
            <a:extLst>
              <a:ext uri="{FF2B5EF4-FFF2-40B4-BE49-F238E27FC236}">
                <a16:creationId xmlns:a16="http://schemas.microsoft.com/office/drawing/2014/main" xmlns="" id="{F1B64312-E083-41D3-B1E3-1B6F3A3E6F59}"/>
              </a:ext>
            </a:extLst>
          </p:cNvPr>
          <p:cNvSpPr/>
          <p:nvPr/>
        </p:nvSpPr>
        <p:spPr>
          <a:xfrm>
            <a:off x="9328975" y="3096181"/>
            <a:ext cx="2388544" cy="3328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C0C81331-53FA-4809-8348-22FF54323500}"/>
              </a:ext>
            </a:extLst>
          </p:cNvPr>
          <p:cNvSpPr/>
          <p:nvPr/>
        </p:nvSpPr>
        <p:spPr>
          <a:xfrm>
            <a:off x="10614580" y="2683233"/>
            <a:ext cx="1102939" cy="3328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68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5099"/>
          </a:xfrm>
        </p:spPr>
        <p:txBody>
          <a:bodyPr>
            <a:noAutofit/>
          </a:bodyPr>
          <a:lstStyle/>
          <a:p>
            <a:r>
              <a:rPr lang="en-US" sz="2800" dirty="0" err="1">
                <a:latin typeface="Open Sans" panose="020B0606030504020204"/>
              </a:rPr>
              <a:t>Arama</a:t>
            </a:r>
            <a:r>
              <a:rPr lang="en-US" sz="2800" dirty="0">
                <a:latin typeface="Open Sans" panose="020B0606030504020204"/>
              </a:rPr>
              <a:t> </a:t>
            </a:r>
            <a:r>
              <a:rPr lang="en-US" sz="2800" dirty="0" err="1">
                <a:latin typeface="Open Sans" panose="020B0606030504020204"/>
              </a:rPr>
              <a:t>Sonuçları</a:t>
            </a:r>
            <a:r>
              <a:rPr lang="en-US" sz="2800" dirty="0">
                <a:latin typeface="Open Sans" panose="020B0606030504020204"/>
              </a:rPr>
              <a:t>: Tam </a:t>
            </a:r>
            <a:r>
              <a:rPr lang="en-US" sz="2800" dirty="0" err="1">
                <a:latin typeface="Open Sans" panose="020B0606030504020204"/>
              </a:rPr>
              <a:t>metin</a:t>
            </a:r>
            <a:r>
              <a:rPr lang="en-US" sz="2800" dirty="0">
                <a:latin typeface="Open Sans" panose="020B0606030504020204"/>
              </a:rPr>
              <a:t> </a:t>
            </a:r>
            <a:r>
              <a:rPr lang="en-US" sz="2800" dirty="0" err="1">
                <a:latin typeface="Open Sans" panose="020B0606030504020204"/>
              </a:rPr>
              <a:t>seçimi</a:t>
            </a:r>
            <a:r>
              <a:rPr lang="en-US" sz="2800" dirty="0">
                <a:latin typeface="Open Sans" panose="020B0606030504020204"/>
              </a:rPr>
              <a:t>, </a:t>
            </a:r>
            <a:r>
              <a:rPr lang="en-US" sz="2800" dirty="0" err="1">
                <a:latin typeface="Open Sans" panose="020B0606030504020204"/>
              </a:rPr>
              <a:t>Filtreler</a:t>
            </a:r>
            <a:r>
              <a:rPr lang="en-US" sz="2800" dirty="0">
                <a:latin typeface="Open Sans" panose="020B0606030504020204"/>
              </a:rPr>
              <a:t> ve </a:t>
            </a:r>
            <a:r>
              <a:rPr lang="en-US" sz="2800" dirty="0" err="1">
                <a:latin typeface="Open Sans" panose="020B0606030504020204"/>
              </a:rPr>
              <a:t>Daha</a:t>
            </a:r>
            <a:r>
              <a:rPr lang="en-US" sz="2800" dirty="0">
                <a:latin typeface="Open Sans" panose="020B0606030504020204"/>
              </a:rPr>
              <a:t> </a:t>
            </a:r>
            <a:r>
              <a:rPr lang="en-US" sz="2800" dirty="0" err="1">
                <a:latin typeface="Open Sans" panose="020B0606030504020204"/>
              </a:rPr>
              <a:t>fazlası</a:t>
            </a:r>
            <a:endParaRPr lang="en-US" sz="2800" b="0" dirty="0">
              <a:solidFill>
                <a:schemeClr val="tx1">
                  <a:lumMod val="95000"/>
                  <a:lumOff val="5000"/>
                </a:schemeClr>
              </a:solidFill>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188875" y="867980"/>
            <a:ext cx="11434374" cy="5216813"/>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sz="2200" dirty="0">
                <a:latin typeface="+mj-lt"/>
              </a:rPr>
              <a:t>Bir veya birden fazla öğeyi sonuç sayfasından seçerek alıntılama yapabilir, email olarak gönderebilir, yazdırabilir, araştırmam hesabınıza kaydedebilir ve bu aramanız için arama uyarısı oluşturabilirsiniz.</a:t>
            </a:r>
            <a:r>
              <a:rPr lang="en-GB" sz="2200" dirty="0">
                <a:latin typeface="+mj-lt"/>
              </a:rPr>
              <a:t> Ara</a:t>
            </a:r>
            <a:r>
              <a:rPr lang="tr-TR" sz="2200" dirty="0">
                <a:latin typeface="+mj-lt"/>
              </a:rPr>
              <a:t>ştırmam hesabınıza kaydettiğiniz de her oturum açtığınızda bu belgelere erişebilirsiniz. </a:t>
            </a:r>
            <a:endParaRPr lang="en-US" sz="2200" dirty="0">
              <a:latin typeface="+mj-lt"/>
            </a:endParaRPr>
          </a:p>
          <a:p>
            <a:pPr marL="285750" indent="-285750" algn="just">
              <a:lnSpc>
                <a:spcPct val="150000"/>
              </a:lnSpc>
              <a:buFont typeface="Arial" panose="020B0604020202020204" pitchFamily="34" charset="0"/>
              <a:buChar char="•"/>
            </a:pPr>
            <a:r>
              <a:rPr lang="tr-TR" sz="2200" b="1" dirty="0">
                <a:latin typeface="+mj-lt"/>
              </a:rPr>
              <a:t>Alıntıla;</a:t>
            </a:r>
            <a:r>
              <a:rPr lang="tr-TR" sz="2200" dirty="0">
                <a:latin typeface="+mj-lt"/>
              </a:rPr>
              <a:t> seçeneği ile sonuç sayfasından seçmiş olduğunuz dokümanlar için  açılır menüden seçeceğiniz atıf stili doğrultusunda bibliyografya oluşturabilirsiniz. Oluşturduğunuz bu bibliyografyayı kopyala/yapıştır işlemi ile belgenize aktarabilirsiniz.</a:t>
            </a:r>
            <a:endParaRPr lang="en-GB" sz="2200" dirty="0">
              <a:latin typeface="+mj-lt"/>
            </a:endParaRPr>
          </a:p>
          <a:p>
            <a:pPr marL="342900" indent="-342900" algn="just">
              <a:lnSpc>
                <a:spcPct val="150000"/>
              </a:lnSpc>
              <a:buFont typeface="Arial" panose="020B0604020202020204" pitchFamily="34" charset="0"/>
              <a:buChar char="•"/>
            </a:pPr>
            <a:r>
              <a:rPr lang="en-US" sz="2200" b="1" dirty="0">
                <a:latin typeface="+mj-lt"/>
              </a:rPr>
              <a:t>Email; </a:t>
            </a:r>
            <a:r>
              <a:rPr lang="en-US" sz="2200" dirty="0" err="1">
                <a:latin typeface="+mj-lt"/>
              </a:rPr>
              <a:t>seçeneği</a:t>
            </a:r>
            <a:r>
              <a:rPr lang="en-US" sz="2200" dirty="0">
                <a:latin typeface="+mj-lt"/>
              </a:rPr>
              <a:t> </a:t>
            </a:r>
            <a:r>
              <a:rPr lang="en-US" sz="2200" dirty="0" err="1">
                <a:latin typeface="+mj-lt"/>
              </a:rPr>
              <a:t>ile</a:t>
            </a:r>
            <a:r>
              <a:rPr lang="en-US" sz="2200" dirty="0">
                <a:latin typeface="+mj-lt"/>
              </a:rPr>
              <a:t> </a:t>
            </a:r>
            <a:r>
              <a:rPr lang="en-US" sz="2200" dirty="0" err="1">
                <a:latin typeface="+mj-lt"/>
              </a:rPr>
              <a:t>sonuç</a:t>
            </a:r>
            <a:r>
              <a:rPr lang="en-US" sz="2200" dirty="0">
                <a:latin typeface="+mj-lt"/>
              </a:rPr>
              <a:t> </a:t>
            </a:r>
            <a:r>
              <a:rPr lang="en-US" sz="2200" dirty="0" err="1">
                <a:latin typeface="+mj-lt"/>
              </a:rPr>
              <a:t>sayfasından</a:t>
            </a:r>
            <a:r>
              <a:rPr lang="en-US" sz="2200" dirty="0">
                <a:latin typeface="+mj-lt"/>
              </a:rPr>
              <a:t> </a:t>
            </a:r>
            <a:r>
              <a:rPr lang="en-US" sz="2200" dirty="0" err="1">
                <a:latin typeface="+mj-lt"/>
              </a:rPr>
              <a:t>seçmiş</a:t>
            </a:r>
            <a:r>
              <a:rPr lang="en-US" sz="2200" dirty="0">
                <a:latin typeface="+mj-lt"/>
              </a:rPr>
              <a:t> </a:t>
            </a:r>
            <a:r>
              <a:rPr lang="en-US" sz="2200" dirty="0" err="1">
                <a:latin typeface="+mj-lt"/>
              </a:rPr>
              <a:t>olduğunuz</a:t>
            </a:r>
            <a:r>
              <a:rPr lang="en-US" sz="2200" dirty="0">
                <a:latin typeface="+mj-lt"/>
              </a:rPr>
              <a:t> </a:t>
            </a:r>
            <a:r>
              <a:rPr lang="en-US" sz="2200" dirty="0" err="1">
                <a:latin typeface="+mj-lt"/>
              </a:rPr>
              <a:t>dokümanları</a:t>
            </a:r>
            <a:r>
              <a:rPr lang="en-US" sz="2200" dirty="0">
                <a:latin typeface="+mj-lt"/>
              </a:rPr>
              <a:t> email </a:t>
            </a:r>
            <a:r>
              <a:rPr lang="en-US" sz="2200" dirty="0" err="1">
                <a:latin typeface="+mj-lt"/>
              </a:rPr>
              <a:t>olarak</a:t>
            </a:r>
            <a:r>
              <a:rPr lang="en-US" sz="2200" dirty="0">
                <a:latin typeface="+mj-lt"/>
              </a:rPr>
              <a:t> </a:t>
            </a:r>
            <a:r>
              <a:rPr lang="en-US" sz="2200" dirty="0" err="1">
                <a:latin typeface="+mj-lt"/>
              </a:rPr>
              <a:t>gönderebilirsiniz</a:t>
            </a:r>
            <a:r>
              <a:rPr lang="en-US" sz="2200" dirty="0">
                <a:latin typeface="+mj-lt"/>
              </a:rPr>
              <a:t>.</a:t>
            </a:r>
          </a:p>
          <a:p>
            <a:pPr marL="285750" indent="-285750">
              <a:buFont typeface="Arial" panose="020B0604020202020204" pitchFamily="34" charset="0"/>
              <a:buChar cha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63084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5099"/>
          </a:xfrm>
        </p:spPr>
        <p:txBody>
          <a:bodyPr>
            <a:noAutofit/>
          </a:bodyPr>
          <a:lstStyle/>
          <a:p>
            <a:r>
              <a:rPr lang="en-US" sz="2800" dirty="0" err="1">
                <a:latin typeface="Open Sans" panose="020B0606030504020204"/>
              </a:rPr>
              <a:t>Arama</a:t>
            </a:r>
            <a:r>
              <a:rPr lang="en-US" sz="2800" dirty="0">
                <a:latin typeface="Open Sans" panose="020B0606030504020204"/>
              </a:rPr>
              <a:t> </a:t>
            </a:r>
            <a:r>
              <a:rPr lang="en-US" sz="2800" dirty="0" err="1">
                <a:latin typeface="Open Sans" panose="020B0606030504020204"/>
              </a:rPr>
              <a:t>Sonuçları</a:t>
            </a:r>
            <a:r>
              <a:rPr lang="en-US" sz="2800" dirty="0">
                <a:latin typeface="Open Sans" panose="020B0606030504020204"/>
              </a:rPr>
              <a:t>: Tam </a:t>
            </a:r>
            <a:r>
              <a:rPr lang="en-US" sz="2800" dirty="0" err="1">
                <a:latin typeface="Open Sans" panose="020B0606030504020204"/>
              </a:rPr>
              <a:t>metin</a:t>
            </a:r>
            <a:r>
              <a:rPr lang="en-US" sz="2800" dirty="0">
                <a:latin typeface="Open Sans" panose="020B0606030504020204"/>
              </a:rPr>
              <a:t> </a:t>
            </a:r>
            <a:r>
              <a:rPr lang="en-US" sz="2800" dirty="0" err="1">
                <a:latin typeface="Open Sans" panose="020B0606030504020204"/>
              </a:rPr>
              <a:t>seçimi</a:t>
            </a:r>
            <a:r>
              <a:rPr lang="en-US" sz="2800" dirty="0">
                <a:latin typeface="Open Sans" panose="020B0606030504020204"/>
              </a:rPr>
              <a:t>, </a:t>
            </a:r>
            <a:r>
              <a:rPr lang="en-US" sz="2800" dirty="0" err="1">
                <a:latin typeface="Open Sans" panose="020B0606030504020204"/>
              </a:rPr>
              <a:t>Filtreler</a:t>
            </a:r>
            <a:r>
              <a:rPr lang="en-US" sz="2800" dirty="0">
                <a:latin typeface="Open Sans" panose="020B0606030504020204"/>
              </a:rPr>
              <a:t> ve </a:t>
            </a:r>
            <a:r>
              <a:rPr lang="en-US" sz="2800" dirty="0" err="1">
                <a:latin typeface="Open Sans" panose="020B0606030504020204"/>
              </a:rPr>
              <a:t>Daha</a:t>
            </a:r>
            <a:r>
              <a:rPr lang="en-US" sz="2800" dirty="0">
                <a:latin typeface="Open Sans" panose="020B0606030504020204"/>
              </a:rPr>
              <a:t> </a:t>
            </a:r>
            <a:r>
              <a:rPr lang="en-US" sz="2800" dirty="0" err="1">
                <a:latin typeface="Open Sans" panose="020B0606030504020204"/>
              </a:rPr>
              <a:t>fazlası</a:t>
            </a:r>
            <a:endParaRPr lang="en-US" sz="2800" b="0" dirty="0">
              <a:solidFill>
                <a:schemeClr val="tx1">
                  <a:lumMod val="95000"/>
                  <a:lumOff val="5000"/>
                </a:schemeClr>
              </a:solidFill>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188875" y="867980"/>
            <a:ext cx="10623669" cy="5216813"/>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err="1">
                <a:ln>
                  <a:noFill/>
                </a:ln>
                <a:solidFill>
                  <a:prstClr val="black"/>
                </a:solidFill>
                <a:effectLst/>
                <a:uLnTx/>
                <a:uFillTx/>
                <a:latin typeface="+mj-lt"/>
                <a:ea typeface="+mn-ea"/>
                <a:cs typeface="+mn-cs"/>
              </a:rPr>
              <a:t>Yazdır</a:t>
            </a:r>
            <a:r>
              <a:rPr kumimoji="0" lang="en-US" sz="2200" b="1"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seçeneği</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ile</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sonuç</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sayfasından</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seçmiş</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olduğunuz</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dokümanları</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yazdırabilirsiniz</a:t>
            </a:r>
            <a:endParaRPr lang="tr-TR" sz="2200" dirty="0">
              <a:solidFill>
                <a:prstClr val="black"/>
              </a:solidFill>
              <a:latin typeface="+mj-lt"/>
            </a:endParaRPr>
          </a:p>
          <a:p>
            <a:pPr marR="0" lvl="0" algn="just" defTabSz="914400" rtl="0" eaLnBrk="1" fontAlgn="auto" latinLnBrk="0" hangingPunct="1">
              <a:lnSpc>
                <a:spcPct val="150000"/>
              </a:lnSpc>
              <a:spcBef>
                <a:spcPts val="0"/>
              </a:spcBef>
              <a:spcAft>
                <a:spcPts val="0"/>
              </a:spcAft>
              <a:buClrTx/>
              <a:buSzTx/>
              <a:tabLst/>
              <a:defRPr/>
            </a:pPr>
            <a:endParaRPr kumimoji="0" lang="en-US" sz="2200" b="0" i="0" u="none" strike="noStrike" kern="1200" cap="none" spc="0" normalizeH="0" baseline="0" noProof="0" dirty="0">
              <a:ln>
                <a:noFill/>
              </a:ln>
              <a:solidFill>
                <a:prstClr val="black"/>
              </a:solidFill>
              <a:effectLst/>
              <a:uLnTx/>
              <a:uFillTx/>
              <a:latin typeface="+mj-lt"/>
              <a:ea typeface="+mn-ea"/>
              <a:cs typeface="+mn-cs"/>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err="1">
                <a:ln>
                  <a:noFill/>
                </a:ln>
                <a:solidFill>
                  <a:prstClr val="black"/>
                </a:solidFill>
                <a:effectLst/>
                <a:uLnTx/>
                <a:uFillTx/>
                <a:latin typeface="+mj-lt"/>
                <a:ea typeface="+mn-ea"/>
                <a:cs typeface="+mn-cs"/>
              </a:rPr>
              <a:t>Kaydet</a:t>
            </a:r>
            <a:r>
              <a:rPr kumimoji="0" lang="en-US" sz="2200" b="1" i="0" u="none" strike="noStrike" kern="1200" cap="none" spc="0" normalizeH="0" baseline="0" noProof="0" dirty="0">
                <a:ln>
                  <a:noFill/>
                </a:ln>
                <a:solidFill>
                  <a:prstClr val="black"/>
                </a:solidFill>
                <a:effectLst/>
                <a:uLnTx/>
                <a:uFillTx/>
                <a:latin typeface="+mj-lt"/>
                <a:ea typeface="+mn-ea"/>
                <a:cs typeface="+mn-cs"/>
              </a:rPr>
              <a:t>;</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seçeneği</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ile</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sonuç</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sayfasından</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seçmiş</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olduğunuz</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dokümanları</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1" i="0" u="none" strike="noStrike" kern="1200" cap="none" spc="0" normalizeH="0" baseline="0" noProof="0" dirty="0" err="1">
                <a:ln>
                  <a:noFill/>
                </a:ln>
                <a:solidFill>
                  <a:prstClr val="black"/>
                </a:solidFill>
                <a:effectLst/>
                <a:uLnTx/>
                <a:uFillTx/>
                <a:latin typeface="+mj-lt"/>
                <a:ea typeface="+mn-ea"/>
                <a:cs typeface="+mn-cs"/>
              </a:rPr>
              <a:t>Araştırmam</a:t>
            </a:r>
            <a:r>
              <a:rPr kumimoji="0" lang="en-US" sz="2200" b="1" i="0" u="none" strike="noStrike" kern="1200" cap="none" spc="0" normalizeH="0" baseline="0" noProof="0" dirty="0">
                <a:ln>
                  <a:noFill/>
                </a:ln>
                <a:solidFill>
                  <a:prstClr val="black"/>
                </a:solidFill>
                <a:effectLst/>
                <a:uLnTx/>
                <a:uFillTx/>
                <a:latin typeface="+mj-lt"/>
                <a:ea typeface="+mn-ea"/>
                <a:cs typeface="+mn-cs"/>
              </a:rPr>
              <a:t> </a:t>
            </a:r>
            <a:r>
              <a:rPr kumimoji="0" lang="en-US" sz="2200" b="1" i="0" u="none" strike="noStrike" kern="1200" cap="none" spc="0" normalizeH="0" baseline="0" noProof="0" dirty="0" err="1">
                <a:ln>
                  <a:noFill/>
                </a:ln>
                <a:solidFill>
                  <a:prstClr val="black"/>
                </a:solidFill>
                <a:effectLst/>
                <a:uLnTx/>
                <a:uFillTx/>
                <a:latin typeface="+mj-lt"/>
                <a:ea typeface="+mn-ea"/>
                <a:cs typeface="+mn-cs"/>
              </a:rPr>
              <a:t>hesabı</a:t>
            </a:r>
            <a:r>
              <a:rPr kumimoji="0" lang="en-US" sz="2200" b="0" i="0" u="none" strike="noStrike" kern="1200" cap="none" spc="0" normalizeH="0" baseline="0" noProof="0" dirty="0" err="1">
                <a:ln>
                  <a:noFill/>
                </a:ln>
                <a:solidFill>
                  <a:prstClr val="black"/>
                </a:solidFill>
                <a:effectLst/>
                <a:uLnTx/>
                <a:uFillTx/>
                <a:latin typeface="+mj-lt"/>
                <a:ea typeface="+mn-ea"/>
                <a:cs typeface="+mn-cs"/>
              </a:rPr>
              <a:t>nıza</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kaydedebilirsiniz</a:t>
            </a:r>
            <a:r>
              <a:rPr kumimoji="0" lang="en-US" sz="2200" b="0" i="0" u="none" strike="noStrike" kern="1200" cap="none" spc="0" normalizeH="0" baseline="0" noProof="0" dirty="0">
                <a:ln>
                  <a:noFill/>
                </a:ln>
                <a:solidFill>
                  <a:prstClr val="black"/>
                </a:solidFill>
                <a:effectLst/>
                <a:uLnTx/>
                <a:uFillTx/>
                <a:latin typeface="+mj-lt"/>
                <a:ea typeface="+mn-ea"/>
                <a:cs typeface="+mn-cs"/>
              </a:rPr>
              <a:t>. Bu </a:t>
            </a:r>
            <a:r>
              <a:rPr kumimoji="0" lang="en-US" sz="2200" b="0" i="0" u="none" strike="noStrike" kern="1200" cap="none" spc="0" normalizeH="0" baseline="0" noProof="0" dirty="0" err="1">
                <a:ln>
                  <a:noFill/>
                </a:ln>
                <a:solidFill>
                  <a:prstClr val="black"/>
                </a:solidFill>
                <a:effectLst/>
                <a:uLnTx/>
                <a:uFillTx/>
                <a:latin typeface="+mj-lt"/>
                <a:ea typeface="+mn-ea"/>
                <a:cs typeface="+mn-cs"/>
              </a:rPr>
              <a:t>sayede</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Araştırmam</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hesabınızda</a:t>
            </a:r>
            <a:r>
              <a:rPr kumimoji="0" lang="en-US" sz="2200" b="0" i="0" u="none" strike="noStrike" kern="1200" cap="none" spc="0" normalizeH="0" baseline="0" noProof="0" dirty="0">
                <a:ln>
                  <a:noFill/>
                </a:ln>
                <a:solidFill>
                  <a:prstClr val="black"/>
                </a:solidFill>
                <a:effectLst/>
                <a:uLnTx/>
                <a:uFillTx/>
                <a:latin typeface="+mj-lt"/>
                <a:ea typeface="+mn-ea"/>
                <a:cs typeface="+mn-cs"/>
              </a:rPr>
              <a:t> her </a:t>
            </a:r>
            <a:r>
              <a:rPr kumimoji="0" lang="en-US" sz="2200" b="0" i="0" u="none" strike="noStrike" kern="1200" cap="none" spc="0" normalizeH="0" baseline="0" noProof="0" dirty="0" err="1">
                <a:ln>
                  <a:noFill/>
                </a:ln>
                <a:solidFill>
                  <a:prstClr val="black"/>
                </a:solidFill>
                <a:effectLst/>
                <a:uLnTx/>
                <a:uFillTx/>
                <a:latin typeface="+mj-lt"/>
                <a:ea typeface="+mn-ea"/>
                <a:cs typeface="+mn-cs"/>
              </a:rPr>
              <a:t>oturum</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açtığınızda</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bu</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belgelere</a:t>
            </a:r>
            <a:r>
              <a:rPr kumimoji="0" lang="en-US" sz="2200" b="0" i="0" u="none" strike="noStrike" kern="1200" cap="none" spc="0" normalizeH="0" baseline="0" noProof="0" dirty="0">
                <a:ln>
                  <a:noFill/>
                </a:ln>
                <a:solidFill>
                  <a:prstClr val="black"/>
                </a:solidFill>
                <a:effectLst/>
                <a:uLnTx/>
                <a:uFillTx/>
                <a:latin typeface="+mj-lt"/>
                <a:ea typeface="+mn-ea"/>
                <a:cs typeface="+mn-cs"/>
              </a:rPr>
              <a:t> </a:t>
            </a:r>
            <a:r>
              <a:rPr kumimoji="0" lang="en-US" sz="2200" b="0" i="0" u="none" strike="noStrike" kern="1200" cap="none" spc="0" normalizeH="0" baseline="0" noProof="0" dirty="0" err="1">
                <a:ln>
                  <a:noFill/>
                </a:ln>
                <a:solidFill>
                  <a:prstClr val="black"/>
                </a:solidFill>
                <a:effectLst/>
                <a:uLnTx/>
                <a:uFillTx/>
                <a:latin typeface="+mj-lt"/>
                <a:ea typeface="+mn-ea"/>
                <a:cs typeface="+mn-cs"/>
              </a:rPr>
              <a:t>erişebilirsiniz</a:t>
            </a:r>
            <a:r>
              <a:rPr kumimoji="0" lang="en-US" sz="2200" b="0" i="0" u="none" strike="noStrike" kern="1200" cap="none" spc="0" normalizeH="0" baseline="0" noProof="0" dirty="0">
                <a:ln>
                  <a:noFill/>
                </a:ln>
                <a:solidFill>
                  <a:prstClr val="black"/>
                </a:solidFill>
                <a:effectLst/>
                <a:uLnTx/>
                <a:uFillTx/>
                <a:latin typeface="+mj-lt"/>
                <a:ea typeface="+mn-ea"/>
                <a:cs typeface="+mn-cs"/>
              </a:rPr>
              <a:t>.</a:t>
            </a:r>
            <a:endParaRPr kumimoji="0" lang="tr-TR" sz="2200" b="0" i="0" u="none" strike="noStrike" kern="1200" cap="none" spc="0" normalizeH="0" baseline="0" noProof="0" dirty="0">
              <a:ln>
                <a:noFill/>
              </a:ln>
              <a:solidFill>
                <a:prstClr val="black"/>
              </a:solidFill>
              <a:effectLst/>
              <a:uLnTx/>
              <a:uFillTx/>
              <a:latin typeface="+mj-lt"/>
              <a:ea typeface="+mn-ea"/>
              <a:cs typeface="+mn-cs"/>
            </a:endParaRPr>
          </a:p>
          <a:p>
            <a:pPr marR="0" lvl="0" algn="just" defTabSz="914400" rtl="0" eaLnBrk="1" fontAlgn="auto" latinLnBrk="0" hangingPunct="1">
              <a:lnSpc>
                <a:spcPct val="150000"/>
              </a:lnSpc>
              <a:spcBef>
                <a:spcPts val="0"/>
              </a:spcBef>
              <a:spcAft>
                <a:spcPts val="0"/>
              </a:spcAft>
              <a:buClrTx/>
              <a:buSzTx/>
              <a:tabLst/>
              <a:defRPr/>
            </a:pPr>
            <a:endParaRPr kumimoji="0" lang="tr-TR" sz="2200" b="0" i="0" u="none" strike="noStrike" kern="1200" cap="none" spc="0" normalizeH="0" baseline="0" noProof="0" dirty="0">
              <a:ln>
                <a:noFill/>
              </a:ln>
              <a:solidFill>
                <a:prstClr val="black"/>
              </a:solidFill>
              <a:effectLst/>
              <a:uLnTx/>
              <a:uFillTx/>
              <a:latin typeface="+mj-lt"/>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200" b="1" i="0" u="none" strike="noStrike" kern="1200" cap="none" spc="0" normalizeH="0" baseline="0" noProof="0" dirty="0">
                <a:ln>
                  <a:noFill/>
                </a:ln>
                <a:solidFill>
                  <a:prstClr val="black"/>
                </a:solidFill>
                <a:effectLst/>
                <a:uLnTx/>
                <a:uFillTx/>
                <a:latin typeface="+mj-lt"/>
                <a:ea typeface="+mn-ea"/>
                <a:cs typeface="+mn-cs"/>
              </a:rPr>
              <a:t>Uyarı oluştur; </a:t>
            </a:r>
            <a:r>
              <a:rPr kumimoji="0" lang="tr-TR" sz="2200" b="0" i="0" u="none" strike="noStrike" kern="1200" cap="none" spc="0" normalizeH="0" baseline="0" noProof="0" dirty="0">
                <a:ln>
                  <a:noFill/>
                </a:ln>
                <a:solidFill>
                  <a:prstClr val="black"/>
                </a:solidFill>
                <a:effectLst/>
                <a:uLnTx/>
                <a:uFillTx/>
                <a:latin typeface="+mj-lt"/>
                <a:ea typeface="+mn-ea"/>
                <a:cs typeface="+mn-cs"/>
              </a:rPr>
              <a:t>seçeneği ile yapmış olduğunuz arama için email uyarısı oluşturabilirsiniz. Bu şekilde yapmış olduğunuz arama ile ilişki platforma yeni doküman eklendiğinde email adresinize bu dokümanları içeren bir email iletilecektir. </a:t>
            </a:r>
            <a:endParaRPr kumimoji="0" lang="en-US" sz="2200" b="0" i="0" u="none" strike="noStrike" kern="1200" cap="none" spc="0" normalizeH="0" baseline="0" noProof="0" dirty="0">
              <a:ln>
                <a:noFill/>
              </a:ln>
              <a:solidFill>
                <a:prstClr val="black"/>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89276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E4F8D4-5DB7-4F8F-803C-3D1408A5F3BD}"/>
              </a:ext>
            </a:extLst>
          </p:cNvPr>
          <p:cNvSpPr>
            <a:spLocks noGrp="1"/>
          </p:cNvSpPr>
          <p:nvPr>
            <p:ph type="title"/>
          </p:nvPr>
        </p:nvSpPr>
        <p:spPr>
          <a:xfrm>
            <a:off x="274319" y="182881"/>
            <a:ext cx="11254661" cy="680720"/>
          </a:xfrm>
        </p:spPr>
        <p:txBody>
          <a:bodyPr/>
          <a:lstStyle/>
          <a:p>
            <a:r>
              <a:rPr lang="en-US" sz="2800" dirty="0" err="1">
                <a:latin typeface="Open Sans" panose="020B0606030504020204"/>
              </a:rPr>
              <a:t>Arama</a:t>
            </a:r>
            <a:r>
              <a:rPr lang="en-US" sz="2800" dirty="0">
                <a:latin typeface="Open Sans" panose="020B0606030504020204"/>
              </a:rPr>
              <a:t> </a:t>
            </a:r>
            <a:r>
              <a:rPr lang="en-US" sz="2800" dirty="0" err="1">
                <a:latin typeface="Open Sans" panose="020B0606030504020204"/>
              </a:rPr>
              <a:t>Sonuçları</a:t>
            </a:r>
            <a:r>
              <a:rPr lang="en-US" sz="2800" dirty="0">
                <a:latin typeface="Open Sans" panose="020B0606030504020204"/>
              </a:rPr>
              <a:t>: Tam </a:t>
            </a:r>
            <a:r>
              <a:rPr lang="en-US" sz="2800" dirty="0" err="1">
                <a:latin typeface="Open Sans" panose="020B0606030504020204"/>
              </a:rPr>
              <a:t>metin</a:t>
            </a:r>
            <a:r>
              <a:rPr lang="en-US" sz="2800" dirty="0">
                <a:latin typeface="Open Sans" panose="020B0606030504020204"/>
              </a:rPr>
              <a:t> </a:t>
            </a:r>
            <a:r>
              <a:rPr lang="en-US" sz="2800" dirty="0" err="1">
                <a:latin typeface="Open Sans" panose="020B0606030504020204"/>
              </a:rPr>
              <a:t>seçimi</a:t>
            </a:r>
            <a:r>
              <a:rPr lang="en-US" sz="2800" dirty="0">
                <a:latin typeface="Open Sans" panose="020B0606030504020204"/>
              </a:rPr>
              <a:t>, </a:t>
            </a:r>
            <a:r>
              <a:rPr lang="en-US" sz="2800" dirty="0" err="1">
                <a:latin typeface="Open Sans" panose="020B0606030504020204"/>
              </a:rPr>
              <a:t>Filtreler</a:t>
            </a:r>
            <a:r>
              <a:rPr lang="en-US" sz="2800" dirty="0">
                <a:latin typeface="Open Sans" panose="020B0606030504020204"/>
              </a:rPr>
              <a:t> ve </a:t>
            </a:r>
            <a:r>
              <a:rPr lang="en-US" sz="2800" dirty="0" err="1">
                <a:latin typeface="Open Sans" panose="020B0606030504020204"/>
              </a:rPr>
              <a:t>Daha</a:t>
            </a:r>
            <a:r>
              <a:rPr lang="en-US" sz="2800" dirty="0">
                <a:latin typeface="Open Sans" panose="020B0606030504020204"/>
              </a:rPr>
              <a:t> </a:t>
            </a:r>
            <a:r>
              <a:rPr lang="en-US" sz="2800" dirty="0" err="1">
                <a:latin typeface="Open Sans" panose="020B0606030504020204"/>
              </a:rPr>
              <a:t>fazlası</a:t>
            </a:r>
            <a:endParaRPr lang="en-US" sz="2800" dirty="0">
              <a:latin typeface="Open Sans" panose="020B0606030504020204"/>
            </a:endParaRPr>
          </a:p>
        </p:txBody>
      </p:sp>
      <p:sp>
        <p:nvSpPr>
          <p:cNvPr id="4" name="슬라이드 번호 개체 틀 3">
            <a:extLst>
              <a:ext uri="{FF2B5EF4-FFF2-40B4-BE49-F238E27FC236}">
                <a16:creationId xmlns:a16="http://schemas.microsoft.com/office/drawing/2014/main" xmlns="" id="{EA9C3E18-CC40-4BD6-A84A-B3A99F5DD9E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5A8E8CB5-0C04-4970-82EE-C8C765CF45B2}"/>
              </a:ext>
            </a:extLst>
          </p:cNvPr>
          <p:cNvPicPr>
            <a:picLocks noChangeAspect="1"/>
          </p:cNvPicPr>
          <p:nvPr/>
        </p:nvPicPr>
        <p:blipFill>
          <a:blip r:embed="rId3"/>
          <a:stretch>
            <a:fillRect/>
          </a:stretch>
        </p:blipFill>
        <p:spPr>
          <a:xfrm>
            <a:off x="12862" y="1051623"/>
            <a:ext cx="12179138" cy="5339750"/>
          </a:xfrm>
          <a:prstGeom prst="rect">
            <a:avLst/>
          </a:prstGeom>
        </p:spPr>
      </p:pic>
      <p:cxnSp>
        <p:nvCxnSpPr>
          <p:cNvPr id="9" name="Straight Arrow Connector 8">
            <a:extLst>
              <a:ext uri="{FF2B5EF4-FFF2-40B4-BE49-F238E27FC236}">
                <a16:creationId xmlns:a16="http://schemas.microsoft.com/office/drawing/2014/main" xmlns="" id="{FC927305-40A2-4722-92DE-8216FAC51D23}"/>
              </a:ext>
            </a:extLst>
          </p:cNvPr>
          <p:cNvCxnSpPr>
            <a:cxnSpLocks/>
          </p:cNvCxnSpPr>
          <p:nvPr/>
        </p:nvCxnSpPr>
        <p:spPr>
          <a:xfrm flipH="1">
            <a:off x="1753385" y="2677212"/>
            <a:ext cx="84841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3C7CC204-D042-413C-A9A2-70C4F17CFE7F}"/>
              </a:ext>
            </a:extLst>
          </p:cNvPr>
          <p:cNvSpPr/>
          <p:nvPr/>
        </p:nvSpPr>
        <p:spPr>
          <a:xfrm>
            <a:off x="12862" y="3091315"/>
            <a:ext cx="2966008" cy="330005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xmlns="" id="{478057D5-8EC3-45B9-BCF3-B56CA6B11A25}"/>
              </a:ext>
            </a:extLst>
          </p:cNvPr>
          <p:cNvCxnSpPr>
            <a:cxnSpLocks/>
          </p:cNvCxnSpPr>
          <p:nvPr/>
        </p:nvCxnSpPr>
        <p:spPr>
          <a:xfrm flipV="1">
            <a:off x="11199043" y="3429000"/>
            <a:ext cx="329937" cy="2080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09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5099"/>
          </a:xfrm>
        </p:spPr>
        <p:txBody>
          <a:bodyPr>
            <a:noAutofit/>
          </a:bodyPr>
          <a:lstStyle/>
          <a:p>
            <a:r>
              <a:rPr lang="en-US" sz="2800" dirty="0" err="1">
                <a:latin typeface="Open Sans" panose="020B0606030504020204"/>
              </a:rPr>
              <a:t>Arama</a:t>
            </a:r>
            <a:r>
              <a:rPr lang="en-US" sz="2800" dirty="0">
                <a:latin typeface="Open Sans" panose="020B0606030504020204"/>
              </a:rPr>
              <a:t> </a:t>
            </a:r>
            <a:r>
              <a:rPr lang="en-US" sz="2800" dirty="0" err="1">
                <a:latin typeface="Open Sans" panose="020B0606030504020204"/>
              </a:rPr>
              <a:t>Sonuçları</a:t>
            </a:r>
            <a:r>
              <a:rPr lang="en-US" sz="2800" dirty="0">
                <a:latin typeface="Open Sans" panose="020B0606030504020204"/>
              </a:rPr>
              <a:t>: tam </a:t>
            </a:r>
            <a:r>
              <a:rPr lang="en-US" sz="2800" dirty="0" err="1">
                <a:latin typeface="Open Sans" panose="020B0606030504020204"/>
              </a:rPr>
              <a:t>metin</a:t>
            </a:r>
            <a:r>
              <a:rPr lang="en-US" sz="2800" dirty="0">
                <a:latin typeface="Open Sans" panose="020B0606030504020204"/>
              </a:rPr>
              <a:t> </a:t>
            </a:r>
            <a:r>
              <a:rPr lang="en-US" sz="2800" dirty="0" err="1">
                <a:latin typeface="Open Sans" panose="020B0606030504020204"/>
              </a:rPr>
              <a:t>seçimi</a:t>
            </a:r>
            <a:r>
              <a:rPr lang="en-US" sz="2800" dirty="0">
                <a:latin typeface="Open Sans" panose="020B0606030504020204"/>
              </a:rPr>
              <a:t>, </a:t>
            </a:r>
            <a:r>
              <a:rPr lang="en-US" sz="2800" dirty="0" err="1">
                <a:latin typeface="Open Sans" panose="020B0606030504020204"/>
              </a:rPr>
              <a:t>filtreler</a:t>
            </a:r>
            <a:r>
              <a:rPr lang="en-US" sz="2800" dirty="0">
                <a:latin typeface="Open Sans" panose="020B0606030504020204"/>
              </a:rPr>
              <a:t> ve </a:t>
            </a:r>
            <a:r>
              <a:rPr lang="en-US" sz="2800" dirty="0" err="1">
                <a:latin typeface="Open Sans" panose="020B0606030504020204"/>
              </a:rPr>
              <a:t>daha</a:t>
            </a:r>
            <a:r>
              <a:rPr lang="en-US" sz="2800" dirty="0">
                <a:latin typeface="Open Sans" panose="020B0606030504020204"/>
              </a:rPr>
              <a:t> </a:t>
            </a:r>
            <a:r>
              <a:rPr lang="en-US" sz="2800" dirty="0" err="1">
                <a:latin typeface="Open Sans" panose="020B0606030504020204"/>
              </a:rPr>
              <a:t>fazlası</a:t>
            </a:r>
            <a:endParaRPr lang="en-US" sz="2800" b="0" dirty="0">
              <a:solidFill>
                <a:schemeClr val="tx1">
                  <a:lumMod val="95000"/>
                  <a:lumOff val="5000"/>
                </a:schemeClr>
              </a:solidFill>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274320" y="867980"/>
            <a:ext cx="11348930" cy="6324808"/>
          </a:xfrm>
          <a:prstGeom prst="rect">
            <a:avLst/>
          </a:prstGeom>
        </p:spPr>
        <p:txBody>
          <a:bodyPr wrap="square">
            <a:spAutoFit/>
          </a:bodyPr>
          <a:lstStyle/>
          <a:p>
            <a:pPr marL="285750" lvl="0" indent="-285750" algn="just">
              <a:lnSpc>
                <a:spcPct val="150000"/>
              </a:lnSpc>
              <a:buFont typeface="Arial" panose="020B0604020202020204" pitchFamily="34" charset="0"/>
              <a:buChar char="•"/>
            </a:pPr>
            <a:r>
              <a:rPr lang="tr-TR" sz="2200" b="1" dirty="0">
                <a:solidFill>
                  <a:prstClr val="black"/>
                </a:solidFill>
                <a:latin typeface="+mj-lt"/>
              </a:rPr>
              <a:t>Sırala; </a:t>
            </a:r>
            <a:r>
              <a:rPr lang="tr-TR" sz="2200" dirty="0">
                <a:solidFill>
                  <a:prstClr val="black"/>
                </a:solidFill>
                <a:latin typeface="+mj-lt"/>
              </a:rPr>
              <a:t>Sonuç sayfasındaki sonuçlar dokümanların arama sorgunuz ile olan ilgililiğine göre sıralanır. </a:t>
            </a:r>
            <a:r>
              <a:rPr lang="tr-TR" sz="2200" b="1" dirty="0">
                <a:solidFill>
                  <a:prstClr val="black"/>
                </a:solidFill>
                <a:latin typeface="+mj-lt"/>
              </a:rPr>
              <a:t>Sırala</a:t>
            </a:r>
            <a:r>
              <a:rPr lang="tr-TR" sz="2200" dirty="0">
                <a:solidFill>
                  <a:prstClr val="black"/>
                </a:solidFill>
                <a:latin typeface="+mj-lt"/>
              </a:rPr>
              <a:t> seçeneğinden arzu ederseniz sonuçları güncel olanlar ilk sırada ya da eski olanlar ilk sırada şeklinde sonuçları sıralayabilirsiniz.</a:t>
            </a:r>
            <a:endParaRPr lang="en-US" sz="2200" dirty="0">
              <a:solidFill>
                <a:prstClr val="black"/>
              </a:solidFill>
              <a:latin typeface="+mj-lt"/>
            </a:endParaRPr>
          </a:p>
          <a:p>
            <a:pPr marL="285750" lvl="0" indent="-285750" algn="just">
              <a:lnSpc>
                <a:spcPct val="150000"/>
              </a:lnSpc>
              <a:buFont typeface="Arial" panose="020B0604020202020204" pitchFamily="34" charset="0"/>
              <a:buChar char="•"/>
            </a:pPr>
            <a:r>
              <a:rPr lang="tr-TR" sz="2200" b="1" dirty="0">
                <a:solidFill>
                  <a:prstClr val="black"/>
                </a:solidFill>
                <a:latin typeface="+mj-lt"/>
              </a:rPr>
              <a:t>Sonuçları daralt; </a:t>
            </a:r>
            <a:r>
              <a:rPr lang="tr-TR" sz="2200" dirty="0">
                <a:solidFill>
                  <a:prstClr val="black"/>
                </a:solidFill>
                <a:latin typeface="+mj-lt"/>
              </a:rPr>
              <a:t>Sonuç sayfasındaki sonuçlar için arzu ederseniz bu bölümden farklı filitreleme seçenekleri kullanarak filitreleme gerçekleştirebilirsiniz. Tam metin, yayınlama tarihi, konu, dizin terimi,  üniversite/enstitü, üniversite/enstitü konumu ve dil gibi farklı başlıklarda filitreler uygulayabilirsiniz.</a:t>
            </a:r>
            <a:endParaRPr lang="en-GB" sz="2200" dirty="0">
              <a:solidFill>
                <a:prstClr val="black"/>
              </a:solidFill>
              <a:latin typeface="+mj-lt"/>
            </a:endParaRPr>
          </a:p>
          <a:p>
            <a:pPr marL="285750" indent="-285750" algn="just">
              <a:lnSpc>
                <a:spcPct val="150000"/>
              </a:lnSpc>
              <a:buFont typeface="Arial" panose="020B0604020202020204" pitchFamily="34" charset="0"/>
              <a:buChar char="•"/>
            </a:pPr>
            <a:r>
              <a:rPr lang="en-US" sz="2200" b="1" dirty="0" err="1">
                <a:latin typeface="+mj-lt"/>
              </a:rPr>
              <a:t>Ön</a:t>
            </a:r>
            <a:r>
              <a:rPr lang="en-US" sz="2200" b="1" dirty="0">
                <a:latin typeface="+mj-lt"/>
              </a:rPr>
              <a:t> </a:t>
            </a:r>
            <a:r>
              <a:rPr lang="en-US" sz="2200" b="1" dirty="0" err="1">
                <a:latin typeface="+mj-lt"/>
              </a:rPr>
              <a:t>İzle</a:t>
            </a:r>
            <a:r>
              <a:rPr lang="en-US" sz="2200" b="1" dirty="0">
                <a:latin typeface="+mj-lt"/>
              </a:rPr>
              <a:t>; </a:t>
            </a:r>
            <a:r>
              <a:rPr lang="en-US" sz="2200" dirty="0" err="1">
                <a:latin typeface="+mj-lt"/>
              </a:rPr>
              <a:t>dokümanın</a:t>
            </a:r>
            <a:r>
              <a:rPr lang="en-US" sz="2200" dirty="0">
                <a:latin typeface="+mj-lt"/>
              </a:rPr>
              <a:t> tam </a:t>
            </a:r>
            <a:r>
              <a:rPr lang="en-US" sz="2200" dirty="0" err="1">
                <a:latin typeface="+mj-lt"/>
              </a:rPr>
              <a:t>metnini</a:t>
            </a:r>
            <a:r>
              <a:rPr lang="en-US" sz="2200" dirty="0">
                <a:latin typeface="+mj-lt"/>
              </a:rPr>
              <a:t> </a:t>
            </a:r>
            <a:r>
              <a:rPr lang="en-US" sz="2200" dirty="0" err="1">
                <a:latin typeface="+mj-lt"/>
              </a:rPr>
              <a:t>görüntülemeden</a:t>
            </a:r>
            <a:r>
              <a:rPr lang="en-US" sz="2200" dirty="0">
                <a:latin typeface="+mj-lt"/>
              </a:rPr>
              <a:t> </a:t>
            </a:r>
            <a:r>
              <a:rPr lang="en-US" sz="2200" dirty="0" err="1">
                <a:latin typeface="+mj-lt"/>
              </a:rPr>
              <a:t>doküman</a:t>
            </a:r>
            <a:r>
              <a:rPr lang="en-US" sz="2200" dirty="0">
                <a:latin typeface="+mj-lt"/>
              </a:rPr>
              <a:t> </a:t>
            </a:r>
            <a:r>
              <a:rPr lang="en-US" sz="2200" dirty="0" err="1">
                <a:latin typeface="+mj-lt"/>
              </a:rPr>
              <a:t>hakkındaki</a:t>
            </a:r>
            <a:r>
              <a:rPr lang="en-US" sz="2200" dirty="0">
                <a:latin typeface="+mj-lt"/>
              </a:rPr>
              <a:t> </a:t>
            </a:r>
            <a:r>
              <a:rPr lang="en-US" sz="2200" dirty="0" err="1">
                <a:latin typeface="+mj-lt"/>
              </a:rPr>
              <a:t>temel</a:t>
            </a:r>
            <a:r>
              <a:rPr lang="en-US" sz="2200" dirty="0">
                <a:latin typeface="+mj-lt"/>
              </a:rPr>
              <a:t> </a:t>
            </a:r>
            <a:r>
              <a:rPr lang="en-US" sz="2200" dirty="0" err="1">
                <a:latin typeface="+mj-lt"/>
              </a:rPr>
              <a:t>bilgileri</a:t>
            </a:r>
            <a:r>
              <a:rPr lang="en-US" sz="2200" dirty="0">
                <a:latin typeface="+mj-lt"/>
              </a:rPr>
              <a:t> </a:t>
            </a:r>
            <a:r>
              <a:rPr lang="en-US" sz="2200" dirty="0" err="1">
                <a:latin typeface="+mj-lt"/>
              </a:rPr>
              <a:t>görüntüleyebilirsiniz</a:t>
            </a:r>
            <a:r>
              <a:rPr lang="en-US" sz="2200" dirty="0">
                <a:latin typeface="+mj-lt"/>
              </a:rPr>
              <a:t>.</a:t>
            </a:r>
          </a:p>
          <a:p>
            <a:pPr marL="342900" lvl="0" indent="-342900" algn="just">
              <a:lnSpc>
                <a:spcPct val="150000"/>
              </a:lnSpc>
              <a:buFont typeface="Arial" panose="020B0604020202020204" pitchFamily="34" charset="0"/>
              <a:buChar char="•"/>
            </a:pPr>
            <a:endParaRPr lang="en-GB" sz="2400" dirty="0">
              <a:solidFill>
                <a:prstClr val="black"/>
              </a:solidFill>
            </a:endParaRPr>
          </a:p>
          <a:p>
            <a:pPr marL="285750" lvl="0" indent="-285750" algn="just">
              <a:lnSpc>
                <a:spcPct val="150000"/>
              </a:lnSpc>
              <a:buFont typeface="Arial" panose="020B0604020202020204" pitchFamily="34" charset="0"/>
              <a:buChar char="•"/>
            </a:pPr>
            <a:endParaRPr lang="en-US" sz="2400" dirty="0">
              <a:solidFill>
                <a:prstClr val="black"/>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95770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955A95-7728-BD4E-B26E-ED5BD3C249E3}"/>
              </a:ext>
            </a:extLst>
          </p:cNvPr>
          <p:cNvSpPr>
            <a:spLocks noGrp="1"/>
          </p:cNvSpPr>
          <p:nvPr>
            <p:ph type="title"/>
          </p:nvPr>
        </p:nvSpPr>
        <p:spPr>
          <a:xfrm>
            <a:off x="274320" y="182881"/>
            <a:ext cx="11917680" cy="680720"/>
          </a:xfrm>
        </p:spPr>
        <p:txBody>
          <a:bodyPr/>
          <a:lstStyle/>
          <a:p>
            <a:r>
              <a:rPr lang="tr-TR" sz="3600" dirty="0">
                <a:latin typeface="Open Sans"/>
              </a:rPr>
              <a:t>Oturum</a:t>
            </a:r>
            <a:r>
              <a:rPr lang="en-GB" sz="3600" dirty="0">
                <a:latin typeface="Open Sans"/>
              </a:rPr>
              <a:t>un</a:t>
            </a:r>
            <a:r>
              <a:rPr lang="tr-TR" sz="3600" dirty="0">
                <a:latin typeface="Open Sans"/>
              </a:rPr>
              <a:t> Amaçları</a:t>
            </a:r>
            <a:endParaRPr lang="en-US" sz="3600" dirty="0">
              <a:latin typeface="Open Sans"/>
            </a:endParaRPr>
          </a:p>
        </p:txBody>
      </p:sp>
      <p:sp>
        <p:nvSpPr>
          <p:cNvPr id="6" name="Content Placeholder 5">
            <a:extLst>
              <a:ext uri="{FF2B5EF4-FFF2-40B4-BE49-F238E27FC236}">
                <a16:creationId xmlns:a16="http://schemas.microsoft.com/office/drawing/2014/main" xmlns="" id="{51E3AAEC-CC59-3741-A13E-4CA6F9227609}"/>
              </a:ext>
            </a:extLst>
          </p:cNvPr>
          <p:cNvSpPr>
            <a:spLocks noGrp="1"/>
          </p:cNvSpPr>
          <p:nvPr>
            <p:ph idx="1"/>
          </p:nvPr>
        </p:nvSpPr>
        <p:spPr>
          <a:xfrm>
            <a:off x="548640" y="1188720"/>
            <a:ext cx="11249660" cy="4754880"/>
          </a:xfrm>
        </p:spPr>
        <p:txBody>
          <a:bodyPr vert="horz" lIns="91440" tIns="45720" rIns="91440" bIns="45720" rtlCol="0" anchor="t">
            <a:normAutofit fontScale="85000" lnSpcReduction="10000"/>
          </a:bodyPr>
          <a:lstStyle/>
          <a:p>
            <a:pPr algn="just">
              <a:lnSpc>
                <a:spcPct val="160000"/>
              </a:lnSpc>
            </a:pPr>
            <a:r>
              <a:rPr lang="en-US" dirty="0" err="1"/>
              <a:t>Tez</a:t>
            </a:r>
            <a:r>
              <a:rPr lang="en-US" dirty="0"/>
              <a:t> ve </a:t>
            </a:r>
            <a:r>
              <a:rPr lang="en-US" dirty="0" err="1"/>
              <a:t>Tezlerin</a:t>
            </a:r>
            <a:r>
              <a:rPr lang="en-US" dirty="0"/>
              <a:t> </a:t>
            </a:r>
            <a:r>
              <a:rPr lang="en-US" dirty="0" err="1"/>
              <a:t>önemini</a:t>
            </a:r>
            <a:r>
              <a:rPr lang="en-US" dirty="0"/>
              <a:t> </a:t>
            </a:r>
            <a:r>
              <a:rPr lang="en-US" dirty="0" err="1"/>
              <a:t>kavram</a:t>
            </a:r>
            <a:r>
              <a:rPr lang="tr-TR" dirty="0"/>
              <a:t>anız,</a:t>
            </a:r>
          </a:p>
          <a:p>
            <a:pPr algn="just">
              <a:lnSpc>
                <a:spcPct val="160000"/>
              </a:lnSpc>
            </a:pPr>
            <a:r>
              <a:rPr lang="tr-TR" dirty="0"/>
              <a:t>ProQuest Dissertations&amp;Theses veri tabanında arama yöntemleri hakkında bilgi sahibi olmanız,</a:t>
            </a:r>
            <a:endParaRPr lang="en-US" dirty="0"/>
          </a:p>
          <a:p>
            <a:pPr algn="just">
              <a:lnSpc>
                <a:spcPct val="160000"/>
              </a:lnSpc>
            </a:pPr>
            <a:r>
              <a:rPr lang="tr-TR" dirty="0"/>
              <a:t>ProQuest Dissertations&amp;Theses veri tabanında en iyi aramayı gerçekleştirip aradığınız içeriğe ulaşmanız,</a:t>
            </a:r>
          </a:p>
          <a:p>
            <a:pPr algn="just">
              <a:lnSpc>
                <a:spcPct val="160000"/>
              </a:lnSpc>
            </a:pPr>
            <a:r>
              <a:rPr lang="tr-TR" dirty="0"/>
              <a:t>Platform üzerinde yapabileceğiniz</a:t>
            </a:r>
            <a:r>
              <a:rPr lang="en-GB" dirty="0"/>
              <a:t>;</a:t>
            </a:r>
            <a:r>
              <a:rPr lang="tr-TR" dirty="0"/>
              <a:t> s</a:t>
            </a:r>
            <a:r>
              <a:rPr lang="en-US" dirty="0" err="1"/>
              <a:t>onuçları</a:t>
            </a:r>
            <a:r>
              <a:rPr lang="en-US" dirty="0"/>
              <a:t> </a:t>
            </a:r>
            <a:r>
              <a:rPr lang="en-US" dirty="0" err="1"/>
              <a:t>filtreleme</a:t>
            </a:r>
            <a:r>
              <a:rPr lang="en-US" dirty="0"/>
              <a:t>, </a:t>
            </a:r>
            <a:r>
              <a:rPr lang="tr-TR" dirty="0"/>
              <a:t>a</a:t>
            </a:r>
            <a:r>
              <a:rPr lang="en-US" dirty="0" err="1"/>
              <a:t>rama</a:t>
            </a:r>
            <a:r>
              <a:rPr lang="en-US" dirty="0"/>
              <a:t> </a:t>
            </a:r>
            <a:r>
              <a:rPr lang="en-US" dirty="0" err="1"/>
              <a:t>uyarısı</a:t>
            </a:r>
            <a:r>
              <a:rPr lang="en-US" dirty="0"/>
              <a:t> </a:t>
            </a:r>
            <a:r>
              <a:rPr lang="en-US" dirty="0" err="1"/>
              <a:t>oluşturma</a:t>
            </a:r>
            <a:r>
              <a:rPr lang="en-US" dirty="0"/>
              <a:t>, </a:t>
            </a:r>
            <a:r>
              <a:rPr lang="tr-TR" dirty="0"/>
              <a:t>a</a:t>
            </a:r>
            <a:r>
              <a:rPr lang="en-US" dirty="0" err="1"/>
              <a:t>tıf</a:t>
            </a:r>
            <a:r>
              <a:rPr lang="en-US" dirty="0"/>
              <a:t> </a:t>
            </a:r>
            <a:r>
              <a:rPr lang="en-US" dirty="0" err="1"/>
              <a:t>bilgisi</a:t>
            </a:r>
            <a:r>
              <a:rPr lang="en-US" dirty="0"/>
              <a:t> </a:t>
            </a:r>
            <a:r>
              <a:rPr lang="en-US" dirty="0" err="1"/>
              <a:t>oluşturma</a:t>
            </a:r>
            <a:r>
              <a:rPr lang="en-US" dirty="0"/>
              <a:t>, PDF </a:t>
            </a:r>
            <a:r>
              <a:rPr lang="en-US" dirty="0" err="1"/>
              <a:t>olarak</a:t>
            </a:r>
            <a:r>
              <a:rPr lang="en-US" dirty="0"/>
              <a:t>  </a:t>
            </a:r>
            <a:r>
              <a:rPr lang="en-US" dirty="0" err="1"/>
              <a:t>belgeyi</a:t>
            </a:r>
            <a:r>
              <a:rPr lang="en-US" dirty="0"/>
              <a:t> </a:t>
            </a:r>
            <a:r>
              <a:rPr lang="en-US" dirty="0" err="1"/>
              <a:t>kaydetme</a:t>
            </a:r>
            <a:r>
              <a:rPr lang="tr-TR" dirty="0"/>
              <a:t> konularında,</a:t>
            </a:r>
          </a:p>
          <a:p>
            <a:pPr marL="0" indent="0" algn="just">
              <a:lnSpc>
                <a:spcPct val="160000"/>
              </a:lnSpc>
              <a:buNone/>
            </a:pPr>
            <a:r>
              <a:rPr lang="tr-TR" dirty="0">
                <a:cs typeface="Calibri Light"/>
              </a:rPr>
              <a:t>Ve bunun gibi platformun bir çok işlevi hakkında bilgi sahibi olmanız.</a:t>
            </a:r>
            <a:endParaRPr lang="en-GB" dirty="0">
              <a:cs typeface="Calibri Light"/>
            </a:endParaRPr>
          </a:p>
        </p:txBody>
      </p:sp>
    </p:spTree>
    <p:custDataLst>
      <p:tags r:id="rId1"/>
    </p:custDataLst>
    <p:extLst>
      <p:ext uri="{BB962C8B-B14F-4D97-AF65-F5344CB8AC3E}">
        <p14:creationId xmlns:p14="http://schemas.microsoft.com/office/powerpoint/2010/main" val="42500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26BE80-C776-45CA-8C6E-9A55AF9020AB}"/>
              </a:ext>
            </a:extLst>
          </p:cNvPr>
          <p:cNvSpPr>
            <a:spLocks noGrp="1"/>
          </p:cNvSpPr>
          <p:nvPr>
            <p:ph type="title"/>
          </p:nvPr>
        </p:nvSpPr>
        <p:spPr>
          <a:xfrm>
            <a:off x="274320" y="182881"/>
            <a:ext cx="10972800" cy="680720"/>
          </a:xfrm>
        </p:spPr>
        <p:txBody>
          <a:bodyPr/>
          <a:lstStyle/>
          <a:p>
            <a:r>
              <a:rPr lang="tr-TR" sz="3600" dirty="0">
                <a:latin typeface="Open Sans" panose="020B0606030504020204"/>
              </a:rPr>
              <a:t>Gelişmiş Arama</a:t>
            </a:r>
            <a:endParaRPr lang="en-US" sz="3600" dirty="0">
              <a:latin typeface="Open Sans" panose="020B0606030504020204"/>
            </a:endParaRPr>
          </a:p>
        </p:txBody>
      </p:sp>
      <p:sp>
        <p:nvSpPr>
          <p:cNvPr id="3" name="슬라이드 번호 개체 틀 2">
            <a:extLst>
              <a:ext uri="{FF2B5EF4-FFF2-40B4-BE49-F238E27FC236}">
                <a16:creationId xmlns:a16="http://schemas.microsoft.com/office/drawing/2014/main" xmlns="" id="{DD4E071D-B69F-4776-8133-7D805B54D34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9DE5B0B4-37E4-4E08-A79E-8D1765B17574}"/>
              </a:ext>
            </a:extLst>
          </p:cNvPr>
          <p:cNvPicPr>
            <a:picLocks noChangeAspect="1"/>
          </p:cNvPicPr>
          <p:nvPr/>
        </p:nvPicPr>
        <p:blipFill>
          <a:blip r:embed="rId3"/>
          <a:stretch>
            <a:fillRect/>
          </a:stretch>
        </p:blipFill>
        <p:spPr>
          <a:xfrm>
            <a:off x="509047" y="957719"/>
            <a:ext cx="10195383" cy="5133910"/>
          </a:xfrm>
          <a:prstGeom prst="rect">
            <a:avLst/>
          </a:prstGeom>
        </p:spPr>
      </p:pic>
      <p:sp>
        <p:nvSpPr>
          <p:cNvPr id="10" name="Rectangle 9">
            <a:extLst>
              <a:ext uri="{FF2B5EF4-FFF2-40B4-BE49-F238E27FC236}">
                <a16:creationId xmlns:a16="http://schemas.microsoft.com/office/drawing/2014/main" xmlns="" id="{02E36FA1-6BE7-411A-B8E1-BC54D58617A4}"/>
              </a:ext>
            </a:extLst>
          </p:cNvPr>
          <p:cNvSpPr/>
          <p:nvPr/>
        </p:nvSpPr>
        <p:spPr>
          <a:xfrm>
            <a:off x="1217627" y="1536622"/>
            <a:ext cx="1025951" cy="3110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7838FC3-6AB6-4461-A584-1AE931B5915A}"/>
              </a:ext>
            </a:extLst>
          </p:cNvPr>
          <p:cNvSpPr/>
          <p:nvPr/>
        </p:nvSpPr>
        <p:spPr>
          <a:xfrm>
            <a:off x="7956223" y="2205872"/>
            <a:ext cx="2748207" cy="38857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75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5099"/>
          </a:xfrm>
        </p:spPr>
        <p:txBody>
          <a:bodyPr>
            <a:noAutofit/>
          </a:bodyPr>
          <a:lstStyle/>
          <a:p>
            <a:r>
              <a:rPr lang="en-US" sz="3600" dirty="0">
                <a:latin typeface="Open Sans" panose="020B0606030504020204"/>
              </a:rPr>
              <a:t>Gel</a:t>
            </a:r>
            <a:r>
              <a:rPr lang="tr-TR" sz="3600" dirty="0">
                <a:latin typeface="Open Sans" panose="020B0606030504020204"/>
              </a:rPr>
              <a:t>işmiş Arama</a:t>
            </a:r>
            <a:endParaRPr lang="en-US" sz="3600" b="0" dirty="0">
              <a:solidFill>
                <a:schemeClr val="tx1">
                  <a:lumMod val="95000"/>
                  <a:lumOff val="5000"/>
                </a:schemeClr>
              </a:solidFill>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274320" y="867980"/>
            <a:ext cx="10792748" cy="369331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sz="2400" dirty="0">
                <a:latin typeface="+mj-lt"/>
              </a:rPr>
              <a:t>Daha detaylı arama gerçekleştirmek için gelişmiş arama seçeneğini kullanabilirsiniz. Açılır menüden herhangi bir seçim yapılmadığında varsayılan arama motoru arama kelimesini </a:t>
            </a:r>
            <a:r>
              <a:rPr lang="tr-TR" sz="2400" b="1" dirty="0">
                <a:latin typeface="+mj-lt"/>
              </a:rPr>
              <a:t>Her yer</a:t>
            </a:r>
            <a:r>
              <a:rPr lang="tr-TR" sz="2400" dirty="0">
                <a:latin typeface="+mj-lt"/>
              </a:rPr>
              <a:t> seçeneği ile  tüm alanlarda arayacaktır.</a:t>
            </a:r>
          </a:p>
          <a:p>
            <a:pPr algn="just">
              <a:lnSpc>
                <a:spcPct val="150000"/>
              </a:lnSpc>
            </a:pPr>
            <a:endParaRPr lang="tr-TR" sz="2400" dirty="0">
              <a:latin typeface="+mj-lt"/>
            </a:endParaRPr>
          </a:p>
          <a:p>
            <a:pPr marL="285750" indent="-285750" algn="just">
              <a:lnSpc>
                <a:spcPct val="150000"/>
              </a:lnSpc>
              <a:buFont typeface="Arial" panose="020B0604020202020204" pitchFamily="34" charset="0"/>
              <a:buChar char="•"/>
            </a:pPr>
            <a:r>
              <a:rPr lang="tr-TR" sz="2400" dirty="0">
                <a:latin typeface="+mj-lt"/>
              </a:rPr>
              <a:t>Gelişmiş aramada arama yapmak istediğiniz arama sorgunuzu ilk kutucuğa yazarak açılır menüden hangi alanda arama yapmak istediğinizi seçebilirsiniz. </a:t>
            </a:r>
            <a:endParaRPr kumimoji="0" lang="en-US" sz="2400" b="0" i="0" u="none" strike="noStrike" kern="1200" cap="none" spc="0" normalizeH="0" baseline="0" noProof="0" dirty="0">
              <a:ln>
                <a:noFill/>
              </a:ln>
              <a:solidFill>
                <a:prstClr val="black"/>
              </a:solidFill>
              <a:effectLst/>
              <a:uLnTx/>
              <a:uFillTx/>
              <a:latin typeface="+mj-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111790"/>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26BE80-C776-45CA-8C6E-9A55AF9020AB}"/>
              </a:ext>
            </a:extLst>
          </p:cNvPr>
          <p:cNvSpPr>
            <a:spLocks noGrp="1"/>
          </p:cNvSpPr>
          <p:nvPr>
            <p:ph type="title"/>
          </p:nvPr>
        </p:nvSpPr>
        <p:spPr>
          <a:xfrm>
            <a:off x="274320" y="182881"/>
            <a:ext cx="10972800" cy="680720"/>
          </a:xfrm>
        </p:spPr>
        <p:txBody>
          <a:bodyPr/>
          <a:lstStyle/>
          <a:p>
            <a:r>
              <a:rPr lang="tr-TR" sz="3600" dirty="0">
                <a:solidFill>
                  <a:srgbClr val="C00000"/>
                </a:solidFill>
                <a:latin typeface="Open Sans" panose="020B0606030504020204"/>
              </a:rPr>
              <a:t>Gelişmiş Arama</a:t>
            </a:r>
            <a:endParaRPr lang="en-US" sz="3600" dirty="0">
              <a:solidFill>
                <a:srgbClr val="C00000"/>
              </a:solidFill>
              <a:latin typeface="Open Sans" panose="020B0606030504020204"/>
            </a:endParaRPr>
          </a:p>
        </p:txBody>
      </p:sp>
      <p:sp>
        <p:nvSpPr>
          <p:cNvPr id="3" name="슬라이드 번호 개체 틀 2">
            <a:extLst>
              <a:ext uri="{FF2B5EF4-FFF2-40B4-BE49-F238E27FC236}">
                <a16:creationId xmlns:a16="http://schemas.microsoft.com/office/drawing/2014/main" xmlns="" id="{DD4E071D-B69F-4776-8133-7D805B54D34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8EC84CE2-F8FA-49AC-8724-6C4F51DB8044}"/>
              </a:ext>
            </a:extLst>
          </p:cNvPr>
          <p:cNvPicPr>
            <a:picLocks noChangeAspect="1"/>
          </p:cNvPicPr>
          <p:nvPr/>
        </p:nvPicPr>
        <p:blipFill>
          <a:blip r:embed="rId3"/>
          <a:stretch>
            <a:fillRect/>
          </a:stretch>
        </p:blipFill>
        <p:spPr>
          <a:xfrm>
            <a:off x="1772239" y="863601"/>
            <a:ext cx="8262994" cy="5496063"/>
          </a:xfrm>
          <a:prstGeom prst="rect">
            <a:avLst/>
          </a:prstGeom>
        </p:spPr>
      </p:pic>
      <p:cxnSp>
        <p:nvCxnSpPr>
          <p:cNvPr id="15" name="Straight Arrow Connector 14">
            <a:extLst>
              <a:ext uri="{FF2B5EF4-FFF2-40B4-BE49-F238E27FC236}">
                <a16:creationId xmlns:a16="http://schemas.microsoft.com/office/drawing/2014/main" xmlns="" id="{95A7E1B4-4935-48AF-B0C8-620FD8FF61D6}"/>
              </a:ext>
            </a:extLst>
          </p:cNvPr>
          <p:cNvCxnSpPr>
            <a:cxnSpLocks/>
          </p:cNvCxnSpPr>
          <p:nvPr/>
        </p:nvCxnSpPr>
        <p:spPr>
          <a:xfrm>
            <a:off x="1282045" y="2177592"/>
            <a:ext cx="874722"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CC69CC99-096C-493A-A8A5-84E504D30C3C}"/>
              </a:ext>
            </a:extLst>
          </p:cNvPr>
          <p:cNvCxnSpPr>
            <a:cxnSpLocks/>
          </p:cNvCxnSpPr>
          <p:nvPr/>
        </p:nvCxnSpPr>
        <p:spPr>
          <a:xfrm>
            <a:off x="914400" y="2441542"/>
            <a:ext cx="115949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xmlns="" id="{3A7B0E1B-0553-4FC9-ACB7-DD388E6F1103}"/>
              </a:ext>
            </a:extLst>
          </p:cNvPr>
          <p:cNvSpPr/>
          <p:nvPr/>
        </p:nvSpPr>
        <p:spPr>
          <a:xfrm>
            <a:off x="1941923" y="3195687"/>
            <a:ext cx="7088955" cy="148468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4E63B1DC-8751-4243-A6AE-655C325C58D7}"/>
              </a:ext>
            </a:extLst>
          </p:cNvPr>
          <p:cNvSpPr/>
          <p:nvPr/>
        </p:nvSpPr>
        <p:spPr>
          <a:xfrm>
            <a:off x="2094323" y="1611991"/>
            <a:ext cx="920283" cy="4053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xmlns="" id="{79701374-A5C1-48EB-A024-E9DE2595BEDB}"/>
              </a:ext>
            </a:extLst>
          </p:cNvPr>
          <p:cNvCxnSpPr>
            <a:cxnSpLocks/>
          </p:cNvCxnSpPr>
          <p:nvPr/>
        </p:nvCxnSpPr>
        <p:spPr>
          <a:xfrm>
            <a:off x="914400" y="4931790"/>
            <a:ext cx="115949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96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5099"/>
          </a:xfrm>
        </p:spPr>
        <p:txBody>
          <a:bodyPr>
            <a:noAutofit/>
          </a:bodyPr>
          <a:lstStyle/>
          <a:p>
            <a:r>
              <a:rPr lang="en-US" sz="3600" dirty="0">
                <a:latin typeface="Open Sans" panose="020B0606030504020204"/>
              </a:rPr>
              <a:t>Gel</a:t>
            </a:r>
            <a:r>
              <a:rPr lang="tr-TR" sz="3600" dirty="0">
                <a:latin typeface="Open Sans" panose="020B0606030504020204"/>
              </a:rPr>
              <a:t>işmiş Arama</a:t>
            </a:r>
            <a:endParaRPr lang="en-US" sz="3600" b="0" dirty="0">
              <a:solidFill>
                <a:schemeClr val="tx1">
                  <a:lumMod val="95000"/>
                  <a:lumOff val="5000"/>
                </a:schemeClr>
              </a:solidFill>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274320" y="867980"/>
            <a:ext cx="11235808" cy="544764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sz="2000" b="1" dirty="0">
                <a:latin typeface="+mj-lt"/>
              </a:rPr>
              <a:t>Bir satır ekle</a:t>
            </a:r>
            <a:r>
              <a:rPr lang="tr-TR" sz="2000" dirty="0">
                <a:latin typeface="+mj-lt"/>
              </a:rPr>
              <a:t> seçeneği ile daha fazla arama kriteri girebilirsiniz.  Eğer birden çok arama terimini birleştirmek istiyorsanız bunun için AND, OR, NOT boolean operatörlerinden kullanmalısınız. </a:t>
            </a:r>
            <a:endParaRPr lang="en-US" sz="2000" dirty="0">
              <a:latin typeface="+mj-lt"/>
            </a:endParaRPr>
          </a:p>
          <a:p>
            <a:pPr marL="285750" indent="-285750" algn="just">
              <a:lnSpc>
                <a:spcPct val="150000"/>
              </a:lnSpc>
              <a:buFont typeface="Arial" panose="020B0604020202020204" pitchFamily="34" charset="0"/>
              <a:buChar char="•"/>
            </a:pPr>
            <a:r>
              <a:rPr lang="tr-TR" sz="2000" dirty="0">
                <a:latin typeface="+mj-lt"/>
              </a:rPr>
              <a:t>Arama sonuçlarınızı sadece Tam metin içerenler ile sınırlandırabilmektesiniz. Bunun için lütfen </a:t>
            </a:r>
            <a:r>
              <a:rPr lang="tr-TR" sz="2000" b="1" dirty="0">
                <a:latin typeface="+mj-lt"/>
              </a:rPr>
              <a:t>Şununla sınırlandır</a:t>
            </a:r>
            <a:r>
              <a:rPr lang="tr-TR" sz="2000" dirty="0">
                <a:latin typeface="+mj-lt"/>
              </a:rPr>
              <a:t> seçeneği yanındaki kutucuğu işaretleyiniz.</a:t>
            </a:r>
          </a:p>
          <a:p>
            <a:pPr marL="285750" indent="-285750" algn="just">
              <a:lnSpc>
                <a:spcPct val="150000"/>
              </a:lnSpc>
              <a:buFont typeface="Arial" panose="020B0604020202020204" pitchFamily="34" charset="0"/>
              <a:buChar char="•"/>
            </a:pPr>
            <a:r>
              <a:rPr lang="tr-TR" sz="2000" dirty="0">
                <a:latin typeface="+mj-lt"/>
              </a:rPr>
              <a:t>Yayınlanma tarihi alanında herhangi bir seçim yapılmadığında arama motoru </a:t>
            </a:r>
            <a:r>
              <a:rPr lang="tr-TR" sz="2000" b="1" dirty="0">
                <a:latin typeface="+mj-lt"/>
              </a:rPr>
              <a:t>Yayınlanma Tarihi</a:t>
            </a:r>
            <a:r>
              <a:rPr lang="tr-TR" sz="2000" dirty="0">
                <a:latin typeface="+mj-lt"/>
              </a:rPr>
              <a:t> için tüm tarihler içerisinde arama yapacaktır. İsterseniz bu bölümde farklı seçimler yapabilirsiniz. </a:t>
            </a:r>
            <a:endParaRPr lang="en-US" sz="2000" dirty="0">
              <a:latin typeface="+mj-lt"/>
            </a:endParaRPr>
          </a:p>
          <a:p>
            <a:pPr marL="285750" lvl="0" indent="-285750" algn="just">
              <a:lnSpc>
                <a:spcPct val="150000"/>
              </a:lnSpc>
              <a:buFont typeface="Arial" panose="020B0604020202020204" pitchFamily="34" charset="0"/>
              <a:buChar char="•"/>
            </a:pPr>
            <a:r>
              <a:rPr lang="tr-TR" sz="2000" dirty="0">
                <a:latin typeface="+mj-lt"/>
              </a:rPr>
              <a:t>Daha fazla arama seçeneği bölümümde; </a:t>
            </a:r>
            <a:r>
              <a:rPr lang="tr-TR" sz="2000" b="1" dirty="0">
                <a:latin typeface="+mj-lt"/>
              </a:rPr>
              <a:t>yazar adı, danışman, Üniversite/Enstitü, konu başlığı, dizin terimi </a:t>
            </a:r>
            <a:r>
              <a:rPr lang="tr-TR" sz="2000" dirty="0">
                <a:latin typeface="+mj-lt"/>
              </a:rPr>
              <a:t>alanına</a:t>
            </a:r>
            <a:r>
              <a:rPr lang="tr-TR" sz="2000" b="1" dirty="0">
                <a:latin typeface="+mj-lt"/>
              </a:rPr>
              <a:t> </a:t>
            </a:r>
            <a:r>
              <a:rPr lang="tr-TR" sz="2000" dirty="0">
                <a:latin typeface="+mj-lt"/>
              </a:rPr>
              <a:t>görmek istediğiniz bilgileri girebilirsiniz. </a:t>
            </a:r>
            <a:endParaRPr lang="en-US" sz="2000" dirty="0">
              <a:latin typeface="+mj-lt"/>
            </a:endParaRPr>
          </a:p>
          <a:p>
            <a:pPr marL="285750" indent="-285750" algn="just">
              <a:lnSpc>
                <a:spcPct val="150000"/>
              </a:lnSpc>
              <a:buFont typeface="Arial" panose="020B0604020202020204" pitchFamily="34" charset="0"/>
              <a:buChar char="•"/>
            </a:pPr>
            <a:r>
              <a:rPr lang="tr-TR" sz="2000" dirty="0">
                <a:latin typeface="+mj-lt"/>
              </a:rPr>
              <a:t>Ayrıca</a:t>
            </a:r>
            <a:r>
              <a:rPr lang="tr-TR" sz="2000" b="1" dirty="0">
                <a:latin typeface="+mj-lt"/>
              </a:rPr>
              <a:t> el yazması türü seçeneğinden </a:t>
            </a:r>
            <a:r>
              <a:rPr lang="tr-TR" sz="2000" dirty="0">
                <a:latin typeface="+mj-lt"/>
              </a:rPr>
              <a:t>sonuçlarınızı Master tezleri yada</a:t>
            </a:r>
            <a:r>
              <a:rPr lang="en-GB" sz="2000" dirty="0">
                <a:latin typeface="+mj-lt"/>
              </a:rPr>
              <a:t> </a:t>
            </a:r>
            <a:r>
              <a:rPr lang="tr-TR" sz="2000" dirty="0">
                <a:latin typeface="+mj-lt"/>
              </a:rPr>
              <a:t>Doktora tezleri olarak filitreleyebilirsiniz. </a:t>
            </a:r>
            <a:r>
              <a:rPr lang="tr-TR" sz="2000" b="1" dirty="0">
                <a:latin typeface="+mj-lt"/>
              </a:rPr>
              <a:t>Dil seçeneğinden</a:t>
            </a:r>
            <a:r>
              <a:rPr lang="tr-TR" sz="2000" dirty="0">
                <a:latin typeface="+mj-lt"/>
              </a:rPr>
              <a:t> yapacağınız seçimler ile sonuçlarınıza dil filitresi uygulayabilirsiniz.</a:t>
            </a:r>
            <a:endParaRPr lang="en-US" sz="2000" dirty="0">
              <a:latin typeface="+mj-lt"/>
            </a:endParaRPr>
          </a:p>
          <a:p>
            <a:pPr marL="285750" indent="-285750" algn="just">
              <a:lnSpc>
                <a:spcPct val="150000"/>
              </a:lnSpc>
              <a:buFont typeface="Arial" panose="020B0604020202020204" pitchFamily="34" charset="0"/>
              <a:buChar char="•"/>
            </a:pPr>
            <a:endParaRPr lang="en-US" sz="2000" dirty="0">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037930"/>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D6165-D230-42CC-BDC8-99878D44CF8D}"/>
              </a:ext>
            </a:extLst>
          </p:cNvPr>
          <p:cNvSpPr>
            <a:spLocks noGrp="1"/>
          </p:cNvSpPr>
          <p:nvPr>
            <p:ph type="title"/>
          </p:nvPr>
        </p:nvSpPr>
        <p:spPr/>
        <p:txBody>
          <a:bodyPr/>
          <a:lstStyle/>
          <a:p>
            <a:r>
              <a:rPr lang="en-US" sz="3600" dirty="0">
                <a:latin typeface="Open Sans" panose="020B0606030504020204"/>
              </a:rPr>
              <a:t>D</a:t>
            </a:r>
            <a:r>
              <a:rPr lang="tr-TR" sz="3600" dirty="0">
                <a:latin typeface="Open Sans" panose="020B0606030504020204"/>
              </a:rPr>
              <a:t>ö</a:t>
            </a:r>
            <a:r>
              <a:rPr lang="en-US" sz="3600" dirty="0">
                <a:latin typeface="Open Sans" panose="020B0606030504020204"/>
              </a:rPr>
              <a:t>k</a:t>
            </a:r>
            <a:r>
              <a:rPr lang="tr-TR" sz="3600" dirty="0">
                <a:latin typeface="Open Sans" panose="020B0606030504020204"/>
              </a:rPr>
              <a:t>üman Görüntüleme</a:t>
            </a:r>
            <a:endParaRPr lang="en-US" sz="3600" dirty="0">
              <a:latin typeface="Open Sans" panose="020B0606030504020204"/>
            </a:endParaRPr>
          </a:p>
        </p:txBody>
      </p:sp>
      <p:sp>
        <p:nvSpPr>
          <p:cNvPr id="3" name="슬라이드 번호 개체 틀 2">
            <a:extLst>
              <a:ext uri="{FF2B5EF4-FFF2-40B4-BE49-F238E27FC236}">
                <a16:creationId xmlns:a16="http://schemas.microsoft.com/office/drawing/2014/main" xmlns="" id="{D33EC5E5-D216-4ABC-8FB0-ADE280832E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82A69D66-A02D-44C7-ADD6-E5245B2BC377}"/>
              </a:ext>
            </a:extLst>
          </p:cNvPr>
          <p:cNvPicPr>
            <a:picLocks noChangeAspect="1"/>
          </p:cNvPicPr>
          <p:nvPr/>
        </p:nvPicPr>
        <p:blipFill>
          <a:blip r:embed="rId3"/>
          <a:stretch>
            <a:fillRect/>
          </a:stretch>
        </p:blipFill>
        <p:spPr>
          <a:xfrm>
            <a:off x="545812" y="789102"/>
            <a:ext cx="11371868" cy="5279795"/>
          </a:xfrm>
          <a:prstGeom prst="rect">
            <a:avLst/>
          </a:prstGeom>
        </p:spPr>
      </p:pic>
      <p:sp>
        <p:nvSpPr>
          <p:cNvPr id="6" name="Rectangle 5">
            <a:extLst>
              <a:ext uri="{FF2B5EF4-FFF2-40B4-BE49-F238E27FC236}">
                <a16:creationId xmlns:a16="http://schemas.microsoft.com/office/drawing/2014/main" xmlns="" id="{22072308-85F5-4168-93C4-B02CE4B573E9}"/>
              </a:ext>
            </a:extLst>
          </p:cNvPr>
          <p:cNvSpPr/>
          <p:nvPr/>
        </p:nvSpPr>
        <p:spPr>
          <a:xfrm>
            <a:off x="2018904" y="2648931"/>
            <a:ext cx="2854754" cy="3770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xmlns="" id="{DF313FE9-4506-40C7-9FD4-87BE3021EC3A}"/>
              </a:ext>
            </a:extLst>
          </p:cNvPr>
          <p:cNvSpPr/>
          <p:nvPr/>
        </p:nvSpPr>
        <p:spPr>
          <a:xfrm>
            <a:off x="9148712" y="2896476"/>
            <a:ext cx="2051275" cy="5325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xmlns="" id="{E94E50F6-7980-4AF3-BD86-67365A9E53CD}"/>
              </a:ext>
            </a:extLst>
          </p:cNvPr>
          <p:cNvSpPr/>
          <p:nvPr/>
        </p:nvSpPr>
        <p:spPr>
          <a:xfrm>
            <a:off x="9195844" y="2029904"/>
            <a:ext cx="2051276" cy="4210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387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5099"/>
          </a:xfrm>
        </p:spPr>
        <p:txBody>
          <a:bodyPr>
            <a:noAutofit/>
          </a:bodyPr>
          <a:lstStyle/>
          <a:p>
            <a:r>
              <a:rPr lang="tr-TR" sz="3600" dirty="0">
                <a:latin typeface="Open Sans" panose="020B0606030504020204"/>
              </a:rPr>
              <a:t>Döküman görüntüleme</a:t>
            </a:r>
            <a:endParaRPr lang="en-US" sz="3600" b="0" dirty="0">
              <a:solidFill>
                <a:schemeClr val="tx1">
                  <a:lumMod val="95000"/>
                  <a:lumOff val="5000"/>
                </a:schemeClr>
              </a:solidFill>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274320" y="867980"/>
            <a:ext cx="11235808" cy="646330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sz="2200" dirty="0">
                <a:latin typeface="+mj-lt"/>
              </a:rPr>
              <a:t>Eğer doküman tam metin olarak platformda yer alıyorsa bu durumda dokümanı tam metin PDF olarak görüntüleyebilir</a:t>
            </a:r>
            <a:r>
              <a:rPr lang="en-GB" sz="2200" dirty="0">
                <a:latin typeface="+mj-lt"/>
              </a:rPr>
              <a:t> </a:t>
            </a:r>
            <a:r>
              <a:rPr lang="en-GB" sz="2200" dirty="0" err="1">
                <a:latin typeface="+mj-lt"/>
              </a:rPr>
              <a:t>ya</a:t>
            </a:r>
            <a:r>
              <a:rPr lang="en-GB" sz="2200" dirty="0">
                <a:latin typeface="+mj-lt"/>
              </a:rPr>
              <a:t> da </a:t>
            </a:r>
            <a:r>
              <a:rPr lang="en-US" sz="2200" dirty="0" err="1">
                <a:latin typeface="+mj-lt"/>
              </a:rPr>
              <a:t>doküman</a:t>
            </a:r>
            <a:r>
              <a:rPr lang="en-US" sz="2200" dirty="0">
                <a:latin typeface="+mj-lt"/>
              </a:rPr>
              <a:t> </a:t>
            </a:r>
            <a:r>
              <a:rPr lang="en-US" sz="2200" dirty="0" err="1">
                <a:latin typeface="+mj-lt"/>
              </a:rPr>
              <a:t>için</a:t>
            </a:r>
            <a:r>
              <a:rPr lang="en-US" sz="2200" dirty="0">
                <a:latin typeface="+mj-lt"/>
              </a:rPr>
              <a:t> PDF </a:t>
            </a:r>
            <a:r>
              <a:rPr lang="en-US" sz="2200" dirty="0" err="1">
                <a:latin typeface="+mj-lt"/>
              </a:rPr>
              <a:t>formatında</a:t>
            </a:r>
            <a:r>
              <a:rPr lang="en-US" sz="2200" dirty="0">
                <a:latin typeface="+mj-lt"/>
              </a:rPr>
              <a:t> </a:t>
            </a:r>
            <a:r>
              <a:rPr lang="en-US" sz="2200" dirty="0" err="1">
                <a:latin typeface="+mj-lt"/>
              </a:rPr>
              <a:t>önizleme</a:t>
            </a:r>
            <a:r>
              <a:rPr lang="en-US" sz="2200" dirty="0">
                <a:latin typeface="+mj-lt"/>
              </a:rPr>
              <a:t> </a:t>
            </a:r>
            <a:r>
              <a:rPr lang="en-US" sz="2200" dirty="0" err="1">
                <a:latin typeface="+mj-lt"/>
              </a:rPr>
              <a:t>gerçekleştirebilirsiniz</a:t>
            </a:r>
            <a:r>
              <a:rPr lang="en-US" sz="2200" dirty="0">
                <a:latin typeface="+mj-lt"/>
              </a:rPr>
              <a:t>. </a:t>
            </a:r>
            <a:r>
              <a:rPr lang="en-US" sz="2200" dirty="0" err="1">
                <a:latin typeface="+mj-lt"/>
              </a:rPr>
              <a:t>Ayrıca</a:t>
            </a:r>
            <a:r>
              <a:rPr lang="en-US" sz="2200" dirty="0">
                <a:latin typeface="+mj-lt"/>
              </a:rPr>
              <a:t> </a:t>
            </a:r>
            <a:r>
              <a:rPr lang="en-US" sz="2200" b="1" dirty="0" err="1">
                <a:latin typeface="+mj-lt"/>
              </a:rPr>
              <a:t>Özetler</a:t>
            </a:r>
            <a:r>
              <a:rPr lang="en-US" sz="2200" b="1" dirty="0">
                <a:latin typeface="+mj-lt"/>
              </a:rPr>
              <a:t>/</a:t>
            </a:r>
            <a:r>
              <a:rPr lang="en-US" sz="2200" b="1" dirty="0" err="1">
                <a:latin typeface="+mj-lt"/>
              </a:rPr>
              <a:t>Ayrıntılar</a:t>
            </a:r>
            <a:r>
              <a:rPr lang="en-US" sz="2200" dirty="0">
                <a:latin typeface="+mj-lt"/>
              </a:rPr>
              <a:t> </a:t>
            </a:r>
            <a:r>
              <a:rPr lang="en-US" sz="2200" dirty="0" err="1">
                <a:latin typeface="+mj-lt"/>
              </a:rPr>
              <a:t>seçeneğinden</a:t>
            </a:r>
            <a:r>
              <a:rPr lang="en-US" sz="2200" dirty="0">
                <a:latin typeface="+mj-lt"/>
              </a:rPr>
              <a:t> </a:t>
            </a:r>
            <a:r>
              <a:rPr lang="en-US" sz="2200" dirty="0" err="1">
                <a:latin typeface="+mj-lt"/>
              </a:rPr>
              <a:t>dokümanın</a:t>
            </a:r>
            <a:r>
              <a:rPr lang="en-US" sz="2200" dirty="0">
                <a:latin typeface="+mj-lt"/>
              </a:rPr>
              <a:t> </a:t>
            </a:r>
            <a:r>
              <a:rPr lang="en-US" sz="2200" dirty="0" err="1">
                <a:latin typeface="+mj-lt"/>
              </a:rPr>
              <a:t>özet</a:t>
            </a:r>
            <a:r>
              <a:rPr lang="en-US" sz="2200" dirty="0">
                <a:latin typeface="+mj-lt"/>
              </a:rPr>
              <a:t> </a:t>
            </a:r>
            <a:r>
              <a:rPr lang="en-US" sz="2200" dirty="0" err="1">
                <a:latin typeface="+mj-lt"/>
              </a:rPr>
              <a:t>bilgisine</a:t>
            </a:r>
            <a:r>
              <a:rPr lang="en-US" sz="2200" dirty="0">
                <a:latin typeface="+mj-lt"/>
              </a:rPr>
              <a:t> ve </a:t>
            </a:r>
            <a:r>
              <a:rPr lang="en-US" sz="2200" dirty="0" err="1">
                <a:latin typeface="+mj-lt"/>
              </a:rPr>
              <a:t>doküman</a:t>
            </a:r>
            <a:r>
              <a:rPr lang="en-US" sz="2200" dirty="0">
                <a:latin typeface="+mj-lt"/>
              </a:rPr>
              <a:t> </a:t>
            </a:r>
            <a:r>
              <a:rPr lang="en-US" sz="2200" dirty="0" err="1">
                <a:latin typeface="+mj-lt"/>
              </a:rPr>
              <a:t>ile</a:t>
            </a:r>
            <a:r>
              <a:rPr lang="en-US" sz="2200" dirty="0">
                <a:latin typeface="+mj-lt"/>
              </a:rPr>
              <a:t> </a:t>
            </a:r>
            <a:r>
              <a:rPr lang="en-US" sz="2200" dirty="0" err="1">
                <a:latin typeface="+mj-lt"/>
              </a:rPr>
              <a:t>ilgili</a:t>
            </a:r>
            <a:r>
              <a:rPr lang="en-US" sz="2200" dirty="0">
                <a:latin typeface="+mj-lt"/>
              </a:rPr>
              <a:t> </a:t>
            </a:r>
            <a:r>
              <a:rPr lang="en-US" sz="2200" dirty="0" err="1">
                <a:latin typeface="+mj-lt"/>
              </a:rPr>
              <a:t>diğer</a:t>
            </a:r>
            <a:r>
              <a:rPr lang="en-US" sz="2200" dirty="0">
                <a:latin typeface="+mj-lt"/>
              </a:rPr>
              <a:t> </a:t>
            </a:r>
            <a:r>
              <a:rPr lang="en-US" sz="2200" dirty="0" err="1">
                <a:latin typeface="+mj-lt"/>
              </a:rPr>
              <a:t>detay</a:t>
            </a:r>
            <a:r>
              <a:rPr lang="en-US" sz="2200" dirty="0">
                <a:latin typeface="+mj-lt"/>
              </a:rPr>
              <a:t> </a:t>
            </a:r>
            <a:r>
              <a:rPr lang="en-US" sz="2200" dirty="0" err="1">
                <a:latin typeface="+mj-lt"/>
              </a:rPr>
              <a:t>bilgilere</a:t>
            </a:r>
            <a:r>
              <a:rPr lang="en-US" sz="2200" dirty="0">
                <a:latin typeface="+mj-lt"/>
              </a:rPr>
              <a:t> </a:t>
            </a:r>
            <a:r>
              <a:rPr lang="en-US" sz="2200" dirty="0" err="1">
                <a:latin typeface="+mj-lt"/>
              </a:rPr>
              <a:t>erişebilirsiniz</a:t>
            </a:r>
            <a:r>
              <a:rPr lang="en-US" sz="2200" dirty="0">
                <a:latin typeface="+mj-lt"/>
              </a:rPr>
              <a:t>. </a:t>
            </a:r>
            <a:endParaRPr lang="tr-TR" sz="2000" dirty="0">
              <a:latin typeface="+mj-lt"/>
            </a:endParaRPr>
          </a:p>
          <a:p>
            <a:pPr marL="285750" indent="-285750" algn="just">
              <a:lnSpc>
                <a:spcPct val="150000"/>
              </a:lnSpc>
              <a:buFont typeface="Arial" panose="020B0604020202020204" pitchFamily="34" charset="0"/>
              <a:buChar char="•"/>
            </a:pPr>
            <a:r>
              <a:rPr lang="tr-TR" sz="2000" b="1" dirty="0">
                <a:latin typeface="+mj-lt"/>
              </a:rPr>
              <a:t>PDF İndir; </a:t>
            </a:r>
            <a:r>
              <a:rPr lang="tr-TR" sz="2000" dirty="0">
                <a:latin typeface="+mj-lt"/>
              </a:rPr>
              <a:t>seçeneği ile dokümanı PDF formatında bilgisayarınıza indirebilirsiniz.</a:t>
            </a:r>
            <a:endParaRPr lang="en-US" sz="2000" dirty="0">
              <a:latin typeface="+mj-lt"/>
            </a:endParaRPr>
          </a:p>
          <a:p>
            <a:pPr marL="285750" indent="-285750" algn="just">
              <a:lnSpc>
                <a:spcPct val="150000"/>
              </a:lnSpc>
              <a:buFont typeface="Arial" panose="020B0604020202020204" pitchFamily="34" charset="0"/>
              <a:buChar char="•"/>
            </a:pPr>
            <a:r>
              <a:rPr lang="tr-TR" sz="2000" b="1" dirty="0">
                <a:latin typeface="+mj-lt"/>
              </a:rPr>
              <a:t>Alıntıla;</a:t>
            </a:r>
            <a:r>
              <a:rPr lang="tr-TR" sz="2000" dirty="0">
                <a:latin typeface="+mj-lt"/>
              </a:rPr>
              <a:t> seçeneği ile dokümanın bibliyografik kaydını açılır menüden seçeceğiniz atıf stili ile düzenleyebilir ve kopyala/yapıştır yöntemi ile kaydedebilirsiniz.</a:t>
            </a:r>
          </a:p>
          <a:p>
            <a:pPr algn="just">
              <a:lnSpc>
                <a:spcPct val="150000"/>
              </a:lnSpc>
            </a:pPr>
            <a:r>
              <a:rPr lang="tr-TR" sz="2000" b="1" dirty="0">
                <a:latin typeface="+mj-lt"/>
              </a:rPr>
              <a:t>     Email; </a:t>
            </a:r>
            <a:r>
              <a:rPr lang="tr-TR" sz="2000" dirty="0">
                <a:latin typeface="+mj-lt"/>
              </a:rPr>
              <a:t>seçeneği ile dokümanı email olarak iletebilirsiniz.</a:t>
            </a:r>
            <a:endParaRPr lang="en-US" sz="2000" dirty="0">
              <a:latin typeface="+mj-lt"/>
            </a:endParaRPr>
          </a:p>
          <a:p>
            <a:pPr algn="just">
              <a:lnSpc>
                <a:spcPct val="150000"/>
              </a:lnSpc>
            </a:pPr>
            <a:r>
              <a:rPr lang="tr-TR" sz="2000" b="1" dirty="0">
                <a:latin typeface="+mj-lt"/>
              </a:rPr>
              <a:t>     Yazdır;</a:t>
            </a:r>
            <a:r>
              <a:rPr lang="tr-TR" sz="2000" dirty="0">
                <a:latin typeface="+mj-lt"/>
              </a:rPr>
              <a:t> seçeneği ile dokümanı yazdırabilirsiniz.</a:t>
            </a:r>
            <a:endParaRPr lang="en-US" sz="2000" dirty="0">
              <a:latin typeface="+mj-lt"/>
            </a:endParaRPr>
          </a:p>
          <a:p>
            <a:pPr algn="just">
              <a:lnSpc>
                <a:spcPct val="150000"/>
              </a:lnSpc>
            </a:pPr>
            <a:r>
              <a:rPr lang="tr-TR" sz="2000" b="1" dirty="0">
                <a:latin typeface="+mj-lt"/>
              </a:rPr>
              <a:t>     Kaydet;</a:t>
            </a:r>
            <a:r>
              <a:rPr lang="tr-TR" sz="2000" dirty="0">
                <a:latin typeface="+mj-lt"/>
              </a:rPr>
              <a:t> seçeneği ile sonuç sayfasından seçmiş olduğunuz dokümanları Araştırmam hesabınıza kaydedebilirsiniz. </a:t>
            </a:r>
            <a:endParaRPr lang="en-US" sz="2000" dirty="0">
              <a:latin typeface="+mj-lt"/>
            </a:endParaRPr>
          </a:p>
          <a:p>
            <a:pPr marL="285750" lvl="0" indent="-285750" algn="just">
              <a:lnSpc>
                <a:spcPct val="150000"/>
              </a:lnSpc>
              <a:buFont typeface="Arial" panose="020B0604020202020204" pitchFamily="34" charset="0"/>
              <a:buChar char="•"/>
            </a:pPr>
            <a:endParaRPr lang="tr-TR" dirty="0"/>
          </a:p>
          <a:p>
            <a:pPr marL="285750" lvl="0" indent="-285750" algn="just">
              <a:lnSpc>
                <a:spcPct val="150000"/>
              </a:lnSpc>
              <a:buFont typeface="Arial" panose="020B0604020202020204" pitchFamily="34" charset="0"/>
              <a:buChar cha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22748"/>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D6165-D230-42CC-BDC8-99878D44CF8D}"/>
              </a:ext>
            </a:extLst>
          </p:cNvPr>
          <p:cNvSpPr>
            <a:spLocks noGrp="1"/>
          </p:cNvSpPr>
          <p:nvPr>
            <p:ph type="title"/>
          </p:nvPr>
        </p:nvSpPr>
        <p:spPr/>
        <p:txBody>
          <a:bodyPr/>
          <a:lstStyle/>
          <a:p>
            <a:r>
              <a:rPr lang="en-US" sz="3600" dirty="0">
                <a:latin typeface="Open Sans" panose="020B0606030504020204"/>
              </a:rPr>
              <a:t>D</a:t>
            </a:r>
            <a:r>
              <a:rPr lang="tr-TR" sz="3600" dirty="0">
                <a:latin typeface="Open Sans" panose="020B0606030504020204"/>
              </a:rPr>
              <a:t>ö</a:t>
            </a:r>
            <a:r>
              <a:rPr lang="en-US" sz="3600" dirty="0">
                <a:latin typeface="Open Sans" panose="020B0606030504020204"/>
              </a:rPr>
              <a:t>k</a:t>
            </a:r>
            <a:r>
              <a:rPr lang="tr-TR" sz="3600" dirty="0">
                <a:latin typeface="Open Sans" panose="020B0606030504020204"/>
              </a:rPr>
              <a:t>üman Görüntüleme</a:t>
            </a:r>
            <a:endParaRPr lang="en-US" sz="3600" dirty="0">
              <a:latin typeface="Open Sans" panose="020B0606030504020204"/>
            </a:endParaRPr>
          </a:p>
        </p:txBody>
      </p:sp>
      <p:sp>
        <p:nvSpPr>
          <p:cNvPr id="3" name="슬라이드 번호 개체 틀 2">
            <a:extLst>
              <a:ext uri="{FF2B5EF4-FFF2-40B4-BE49-F238E27FC236}">
                <a16:creationId xmlns:a16="http://schemas.microsoft.com/office/drawing/2014/main" xmlns="" id="{D33EC5E5-D216-4ABC-8FB0-ADE280832E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xmlns="" id="{8AEB44F2-688C-4EFC-BDE3-E9090CDFD76D}"/>
              </a:ext>
            </a:extLst>
          </p:cNvPr>
          <p:cNvPicPr>
            <a:picLocks noChangeAspect="1"/>
          </p:cNvPicPr>
          <p:nvPr/>
        </p:nvPicPr>
        <p:blipFill>
          <a:blip r:embed="rId3"/>
          <a:stretch>
            <a:fillRect/>
          </a:stretch>
        </p:blipFill>
        <p:spPr>
          <a:xfrm>
            <a:off x="274320" y="1051951"/>
            <a:ext cx="10972800" cy="5256513"/>
          </a:xfrm>
          <a:prstGeom prst="rect">
            <a:avLst/>
          </a:prstGeom>
        </p:spPr>
      </p:pic>
      <p:sp>
        <p:nvSpPr>
          <p:cNvPr id="9" name="Rectangle 8">
            <a:extLst>
              <a:ext uri="{FF2B5EF4-FFF2-40B4-BE49-F238E27FC236}">
                <a16:creationId xmlns:a16="http://schemas.microsoft.com/office/drawing/2014/main" xmlns="" id="{E1210BC4-335D-45E0-B01F-D8FC344A4F41}"/>
              </a:ext>
            </a:extLst>
          </p:cNvPr>
          <p:cNvSpPr/>
          <p:nvPr/>
        </p:nvSpPr>
        <p:spPr>
          <a:xfrm>
            <a:off x="4642700" y="2667785"/>
            <a:ext cx="994529" cy="4430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1DC7F5F9-D8A2-422F-B901-6476E3140125}"/>
              </a:ext>
            </a:extLst>
          </p:cNvPr>
          <p:cNvSpPr/>
          <p:nvPr/>
        </p:nvSpPr>
        <p:spPr>
          <a:xfrm>
            <a:off x="9046589" y="4242063"/>
            <a:ext cx="1897931" cy="3016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Arrow: Notched Right 12">
            <a:extLst>
              <a:ext uri="{FF2B5EF4-FFF2-40B4-BE49-F238E27FC236}">
                <a16:creationId xmlns:a16="http://schemas.microsoft.com/office/drawing/2014/main" xmlns="" id="{96BCE1EB-7A27-4C68-B0BD-CC71B3B28AB7}"/>
              </a:ext>
            </a:extLst>
          </p:cNvPr>
          <p:cNvSpPr/>
          <p:nvPr/>
        </p:nvSpPr>
        <p:spPr>
          <a:xfrm>
            <a:off x="8418135" y="4722740"/>
            <a:ext cx="628453" cy="263859"/>
          </a:xfrm>
          <a:prstGeom prst="notched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39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5099"/>
          </a:xfrm>
        </p:spPr>
        <p:txBody>
          <a:bodyPr>
            <a:noAutofit/>
          </a:bodyPr>
          <a:lstStyle/>
          <a:p>
            <a:r>
              <a:rPr lang="tr-TR" sz="3600" dirty="0">
                <a:latin typeface="Open Sans" panose="020B0606030504020204"/>
              </a:rPr>
              <a:t>Döküman görüntüleme</a:t>
            </a:r>
            <a:endParaRPr lang="en-US" sz="3600" b="0" dirty="0">
              <a:solidFill>
                <a:schemeClr val="tx1">
                  <a:lumMod val="95000"/>
                  <a:lumOff val="5000"/>
                </a:schemeClr>
              </a:solidFill>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274320" y="867980"/>
            <a:ext cx="11235808" cy="627864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sz="2200" b="1" dirty="0">
                <a:latin typeface="+mj-lt"/>
              </a:rPr>
              <a:t>Referanslar: </a:t>
            </a:r>
            <a:r>
              <a:rPr lang="tr-TR" sz="2200" dirty="0">
                <a:latin typeface="+mj-lt"/>
              </a:rPr>
              <a:t>Doküman içerisinde, yazar ve yayıncı tarafından sağlanan, düşünce ve düşünceleri desteklemek için kullanılan kaynakların alıntılarını içerir. Referans bir link içeriyorsa bu doküman kurumunuz tarafından erişilebilen başka bir ProQuest kaynağı içerisinden erişilebilmektedir. Dokümana tıklayarak bu yayına erişebilirsiniz.</a:t>
            </a:r>
          </a:p>
          <a:p>
            <a:pPr marL="285750" indent="-285750" algn="just">
              <a:lnSpc>
                <a:spcPct val="150000"/>
              </a:lnSpc>
              <a:buFont typeface="Arial" panose="020B0604020202020204" pitchFamily="34" charset="0"/>
              <a:buChar char="•"/>
            </a:pPr>
            <a:r>
              <a:rPr lang="tr-TR" sz="2200" b="1" dirty="0">
                <a:latin typeface="+mj-lt"/>
              </a:rPr>
              <a:t>Ortak referanslara sahip belgeler;</a:t>
            </a:r>
            <a:r>
              <a:rPr lang="tr-TR" sz="2200" dirty="0">
                <a:latin typeface="+mj-lt"/>
              </a:rPr>
              <a:t> seçeneği ile bu doküman ile aynı referanslara sahip diğer ProQuest dokümanlarına erişebilirsiniz.</a:t>
            </a:r>
          </a:p>
          <a:p>
            <a:pPr marL="285750" indent="-285750" algn="just">
              <a:lnSpc>
                <a:spcPct val="150000"/>
              </a:lnSpc>
              <a:buFont typeface="Arial" panose="020B0604020202020204" pitchFamily="34" charset="0"/>
              <a:buChar char="•"/>
            </a:pPr>
            <a:r>
              <a:rPr lang="tr-TR" sz="2200" b="1" dirty="0">
                <a:latin typeface="+mj-lt"/>
              </a:rPr>
              <a:t>İlgili Öğeler; </a:t>
            </a:r>
            <a:r>
              <a:rPr lang="tr-TR" sz="2200" dirty="0">
                <a:latin typeface="+mj-lt"/>
              </a:rPr>
              <a:t>Bu incelediğiniz dokümanın içeriği ile en ilgili diğer ProQuest dokümanları için platform size önerilerde bulunmaktadır.</a:t>
            </a:r>
            <a:endParaRPr lang="en-US" sz="2200" dirty="0">
              <a:latin typeface="+mj-lt"/>
            </a:endParaRPr>
          </a:p>
          <a:p>
            <a:pPr marL="285750" indent="-285750">
              <a:buFont typeface="Arial" panose="020B0604020202020204" pitchFamily="34" charset="0"/>
              <a:buChar char="•"/>
            </a:pPr>
            <a:endParaRPr lang="en-US" sz="2200" dirty="0">
              <a:latin typeface="+mj-lt"/>
            </a:endParaRPr>
          </a:p>
          <a:p>
            <a:endParaRPr lang="tr-TR" sz="2200" dirty="0">
              <a:latin typeface="+mj-lt"/>
            </a:endParaRPr>
          </a:p>
          <a:p>
            <a:pPr marL="285750" indent="-285750">
              <a:buFont typeface="Arial" panose="020B0604020202020204" pitchFamily="34" charset="0"/>
              <a:buChar char="•"/>
            </a:pPr>
            <a:endParaRPr lang="tr-TR" sz="2200" dirty="0">
              <a:latin typeface="+mj-lt"/>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endParaRPr lang="en-US"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8878359"/>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D6165-D230-42CC-BDC8-99878D44CF8D}"/>
              </a:ext>
            </a:extLst>
          </p:cNvPr>
          <p:cNvSpPr>
            <a:spLocks noGrp="1"/>
          </p:cNvSpPr>
          <p:nvPr>
            <p:ph type="title"/>
          </p:nvPr>
        </p:nvSpPr>
        <p:spPr/>
        <p:txBody>
          <a:bodyPr/>
          <a:lstStyle/>
          <a:p>
            <a:r>
              <a:rPr lang="en-US" sz="3600" dirty="0">
                <a:latin typeface="Open Sans" panose="020B0606030504020204"/>
              </a:rPr>
              <a:t>D</a:t>
            </a:r>
            <a:r>
              <a:rPr lang="tr-TR" sz="3600" dirty="0">
                <a:latin typeface="Open Sans" panose="020B0606030504020204"/>
              </a:rPr>
              <a:t>ö</a:t>
            </a:r>
            <a:r>
              <a:rPr lang="en-US" sz="3600" dirty="0">
                <a:latin typeface="Open Sans" panose="020B0606030504020204"/>
              </a:rPr>
              <a:t>k</a:t>
            </a:r>
            <a:r>
              <a:rPr lang="tr-TR" sz="3600" dirty="0">
                <a:latin typeface="Open Sans" panose="020B0606030504020204"/>
              </a:rPr>
              <a:t>üman Görüntüleme</a:t>
            </a:r>
            <a:endParaRPr lang="en-US" sz="3600" dirty="0">
              <a:latin typeface="Open Sans" panose="020B0606030504020204"/>
            </a:endParaRPr>
          </a:p>
        </p:txBody>
      </p:sp>
      <p:sp>
        <p:nvSpPr>
          <p:cNvPr id="3" name="슬라이드 번호 개체 틀 2">
            <a:extLst>
              <a:ext uri="{FF2B5EF4-FFF2-40B4-BE49-F238E27FC236}">
                <a16:creationId xmlns:a16="http://schemas.microsoft.com/office/drawing/2014/main" xmlns="" id="{D33EC5E5-D216-4ABC-8FB0-ADE280832EE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56A9CE98-CD5B-43A7-956D-5F669C5FB811}"/>
              </a:ext>
            </a:extLst>
          </p:cNvPr>
          <p:cNvPicPr>
            <a:picLocks noChangeAspect="1"/>
          </p:cNvPicPr>
          <p:nvPr/>
        </p:nvPicPr>
        <p:blipFill>
          <a:blip r:embed="rId3"/>
          <a:stretch>
            <a:fillRect/>
          </a:stretch>
        </p:blipFill>
        <p:spPr>
          <a:xfrm>
            <a:off x="456925" y="751839"/>
            <a:ext cx="2734367" cy="5518151"/>
          </a:xfrm>
          <a:prstGeom prst="rect">
            <a:avLst/>
          </a:prstGeom>
        </p:spPr>
      </p:pic>
      <p:pic>
        <p:nvPicPr>
          <p:cNvPr id="6" name="Picture 5">
            <a:extLst>
              <a:ext uri="{FF2B5EF4-FFF2-40B4-BE49-F238E27FC236}">
                <a16:creationId xmlns:a16="http://schemas.microsoft.com/office/drawing/2014/main" xmlns="" id="{BB219878-6692-4113-9A32-07FDEFE45F85}"/>
              </a:ext>
            </a:extLst>
          </p:cNvPr>
          <p:cNvPicPr>
            <a:picLocks noChangeAspect="1"/>
          </p:cNvPicPr>
          <p:nvPr/>
        </p:nvPicPr>
        <p:blipFill>
          <a:blip r:embed="rId4"/>
          <a:stretch>
            <a:fillRect/>
          </a:stretch>
        </p:blipFill>
        <p:spPr>
          <a:xfrm>
            <a:off x="4028340" y="3627119"/>
            <a:ext cx="6886991" cy="2342514"/>
          </a:xfrm>
          <a:prstGeom prst="rect">
            <a:avLst/>
          </a:prstGeom>
        </p:spPr>
      </p:pic>
      <p:pic>
        <p:nvPicPr>
          <p:cNvPr id="7" name="Picture 6">
            <a:extLst>
              <a:ext uri="{FF2B5EF4-FFF2-40B4-BE49-F238E27FC236}">
                <a16:creationId xmlns:a16="http://schemas.microsoft.com/office/drawing/2014/main" xmlns="" id="{14A2293F-A76E-452A-80FA-558A2DF1FD2C}"/>
              </a:ext>
            </a:extLst>
          </p:cNvPr>
          <p:cNvPicPr>
            <a:picLocks noChangeAspect="1"/>
          </p:cNvPicPr>
          <p:nvPr/>
        </p:nvPicPr>
        <p:blipFill>
          <a:blip r:embed="rId5"/>
          <a:stretch>
            <a:fillRect/>
          </a:stretch>
        </p:blipFill>
        <p:spPr>
          <a:xfrm>
            <a:off x="5391955" y="751839"/>
            <a:ext cx="6532010" cy="2342514"/>
          </a:xfrm>
          <a:prstGeom prst="rect">
            <a:avLst/>
          </a:prstGeom>
        </p:spPr>
      </p:pic>
      <p:cxnSp>
        <p:nvCxnSpPr>
          <p:cNvPr id="12" name="Straight Arrow Connector 11">
            <a:extLst>
              <a:ext uri="{FF2B5EF4-FFF2-40B4-BE49-F238E27FC236}">
                <a16:creationId xmlns:a16="http://schemas.microsoft.com/office/drawing/2014/main" xmlns="" id="{687E754C-3189-48BA-89C6-C159D3404CFB}"/>
              </a:ext>
            </a:extLst>
          </p:cNvPr>
          <p:cNvCxnSpPr>
            <a:cxnSpLocks/>
          </p:cNvCxnSpPr>
          <p:nvPr/>
        </p:nvCxnSpPr>
        <p:spPr>
          <a:xfrm flipV="1">
            <a:off x="3013747" y="1079943"/>
            <a:ext cx="2381800" cy="1055076"/>
          </a:xfrm>
          <a:prstGeom prst="straightConnector1">
            <a:avLst/>
          </a:prstGeom>
          <a:ln w="57150" cmpd="sng">
            <a:solidFill>
              <a:schemeClr val="bg1">
                <a:lumMod val="50000"/>
              </a:schemeClr>
            </a:solidFill>
            <a:headEnd type="none"/>
            <a:tailEnd type="triangle"/>
          </a:ln>
          <a:effectLst/>
        </p:spPr>
        <p:style>
          <a:lnRef idx="3">
            <a:schemeClr val="accent1"/>
          </a:lnRef>
          <a:fillRef idx="0">
            <a:schemeClr val="accent1"/>
          </a:fillRef>
          <a:effectRef idx="2">
            <a:schemeClr val="accent1"/>
          </a:effectRef>
          <a:fontRef idx="minor">
            <a:schemeClr val="tx1"/>
          </a:fontRef>
        </p:style>
      </p:cxnSp>
      <p:cxnSp>
        <p:nvCxnSpPr>
          <p:cNvPr id="14" name="Straight Arrow Connector 13">
            <a:extLst>
              <a:ext uri="{FF2B5EF4-FFF2-40B4-BE49-F238E27FC236}">
                <a16:creationId xmlns:a16="http://schemas.microsoft.com/office/drawing/2014/main" xmlns="" id="{154215F9-A10B-4621-994F-9EE514DBAECC}"/>
              </a:ext>
            </a:extLst>
          </p:cNvPr>
          <p:cNvCxnSpPr>
            <a:cxnSpLocks/>
          </p:cNvCxnSpPr>
          <p:nvPr/>
        </p:nvCxnSpPr>
        <p:spPr>
          <a:xfrm>
            <a:off x="1511117" y="3721594"/>
            <a:ext cx="2517223" cy="690150"/>
          </a:xfrm>
          <a:prstGeom prst="straightConnector1">
            <a:avLst/>
          </a:prstGeom>
          <a:ln w="57150" cmpd="sng">
            <a:solidFill>
              <a:schemeClr val="bg1">
                <a:lumMod val="50000"/>
              </a:schemeClr>
            </a:solidFill>
            <a:headEnd type="none"/>
            <a:tailEnd type="triangle"/>
          </a:ln>
          <a:effectLst/>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xmlns="" id="{9BC2DABD-FA9E-4368-B7CD-D9C9CCD3BD9B}"/>
              </a:ext>
            </a:extLst>
          </p:cNvPr>
          <p:cNvSpPr/>
          <p:nvPr/>
        </p:nvSpPr>
        <p:spPr>
          <a:xfrm>
            <a:off x="537328" y="3544478"/>
            <a:ext cx="973789" cy="2438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xmlns="" id="{269790CB-51C0-4311-9B4A-3D0D3C445CEF}"/>
              </a:ext>
            </a:extLst>
          </p:cNvPr>
          <p:cNvSpPr/>
          <p:nvPr/>
        </p:nvSpPr>
        <p:spPr>
          <a:xfrm>
            <a:off x="625351" y="1863349"/>
            <a:ext cx="2381800" cy="5296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317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5099"/>
          </a:xfrm>
        </p:spPr>
        <p:txBody>
          <a:bodyPr>
            <a:noAutofit/>
          </a:bodyPr>
          <a:lstStyle/>
          <a:p>
            <a:r>
              <a:rPr lang="tr-TR" sz="3600" dirty="0">
                <a:latin typeface="Open Sans" panose="020B0606030504020204"/>
              </a:rPr>
              <a:t>Döküman görüntüleme</a:t>
            </a:r>
            <a:endParaRPr lang="en-US" sz="3600" b="0" dirty="0">
              <a:solidFill>
                <a:schemeClr val="tx1">
                  <a:lumMod val="95000"/>
                  <a:lumOff val="5000"/>
                </a:schemeClr>
              </a:solidFill>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274320" y="867980"/>
            <a:ext cx="11235808" cy="5078313"/>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tr-TR" sz="2200" b="1" i="0" u="none" strike="noStrike" kern="1200" cap="none" spc="0" normalizeH="0" baseline="0" noProof="0" dirty="0">
              <a:ln>
                <a:noFill/>
              </a:ln>
              <a:solidFill>
                <a:prstClr val="black"/>
              </a:solidFill>
              <a:effectLst/>
              <a:uLnTx/>
              <a:uFillTx/>
              <a:latin typeface="+mj-lt"/>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tr-TR" sz="2200" b="1" i="0" u="none" strike="noStrike" kern="1200" cap="none" spc="0" normalizeH="0" baseline="0" noProof="0" dirty="0">
                <a:ln>
                  <a:noFill/>
                </a:ln>
                <a:solidFill>
                  <a:prstClr val="black"/>
                </a:solidFill>
                <a:effectLst/>
                <a:uLnTx/>
                <a:uFillTx/>
                <a:latin typeface="+mj-lt"/>
                <a:ea typeface="+mn-ea"/>
                <a:cs typeface="+mn-cs"/>
              </a:rPr>
              <a:t>Kopya İste: </a:t>
            </a:r>
            <a:r>
              <a:rPr kumimoji="0" lang="tr-TR" sz="2200" b="0" i="0" u="none" strike="noStrike" kern="1200" cap="none" spc="0" normalizeH="0" baseline="0" noProof="0" dirty="0">
                <a:ln>
                  <a:noFill/>
                </a:ln>
                <a:solidFill>
                  <a:prstClr val="black"/>
                </a:solidFill>
                <a:effectLst/>
                <a:uLnTx/>
                <a:uFillTx/>
                <a:latin typeface="+mj-lt"/>
                <a:ea typeface="+mn-ea"/>
                <a:cs typeface="+mn-cs"/>
              </a:rPr>
              <a:t>Bu butona tıklayarak bir hesap oluşturduktan sonra belli bir ücret karşılığında tezin tam metinin kendinize basılı olarak gönderilmesini isteyebilirsiniz.</a:t>
            </a:r>
          </a:p>
          <a:p>
            <a:pPr marR="0" lvl="0" algn="just" defTabSz="914400" rtl="0" eaLnBrk="1" fontAlgn="auto" latinLnBrk="0" hangingPunct="1">
              <a:lnSpc>
                <a:spcPct val="150000"/>
              </a:lnSpc>
              <a:spcBef>
                <a:spcPts val="0"/>
              </a:spcBef>
              <a:spcAft>
                <a:spcPts val="0"/>
              </a:spcAft>
              <a:buClrTx/>
              <a:buSzTx/>
              <a:tabLst/>
              <a:defRPr/>
            </a:pPr>
            <a:endParaRPr kumimoji="0" lang="tr-TR" sz="2200" b="0" i="0" u="none" strike="noStrike" kern="1200" cap="none" spc="0" normalizeH="0" baseline="0" noProof="0" dirty="0">
              <a:ln>
                <a:noFill/>
              </a:ln>
              <a:solidFill>
                <a:prstClr val="black"/>
              </a:solidFill>
              <a:effectLst/>
              <a:uLnTx/>
              <a:uFillTx/>
              <a:latin typeface="+mj-lt"/>
              <a:ea typeface="+mn-ea"/>
              <a:cs typeface="+mn-cs"/>
            </a:endParaRPr>
          </a:p>
          <a:p>
            <a:pPr marL="285750" indent="-285750" algn="just">
              <a:lnSpc>
                <a:spcPct val="150000"/>
              </a:lnSpc>
              <a:buFont typeface="Arial" panose="020B0604020202020204" pitchFamily="34" charset="0"/>
              <a:buChar char="•"/>
            </a:pPr>
            <a:r>
              <a:rPr lang="tr-TR" sz="2200" b="1" dirty="0">
                <a:latin typeface="+mj-lt"/>
              </a:rPr>
              <a:t>Alıntı yapan; </a:t>
            </a:r>
            <a:r>
              <a:rPr lang="tr-TR" sz="2200" dirty="0">
                <a:latin typeface="+mj-lt"/>
              </a:rPr>
              <a:t>seçeneği ile bu dokümandan alıntı yapmış diğer ProQuest dokümanlarına erişebilirsiniz.</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202633"/>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3363259" y="-249412"/>
            <a:ext cx="8948148" cy="1454051"/>
          </a:xfrm>
        </p:spPr>
        <p:txBody>
          <a:bodyPr vert="horz" lIns="91440" tIns="45720" rIns="91440" bIns="45720" rtlCol="0" anchor="ctr">
            <a:normAutofit/>
          </a:bodyPr>
          <a:lstStyle/>
          <a:p>
            <a:r>
              <a:rPr lang="en-US" sz="3600" kern="1200" dirty="0">
                <a:solidFill>
                  <a:srgbClr val="FF0000"/>
                </a:solidFill>
                <a:latin typeface="Open Sans"/>
                <a:ea typeface="+mj-ea"/>
                <a:cs typeface="+mj-cs"/>
              </a:rPr>
              <a:t>ProQuest Dissertations &amp; Theses Global</a:t>
            </a:r>
            <a:endParaRPr lang="en-US" sz="3600" b="0" kern="1200" dirty="0">
              <a:solidFill>
                <a:srgbClr val="FF0000"/>
              </a:solidFill>
              <a:latin typeface="Open Sans"/>
              <a:ea typeface="+mj-ea"/>
              <a:cs typeface="+mj-cs"/>
            </a:endParaRPr>
          </a:p>
        </p:txBody>
      </p:sp>
      <p:sp>
        <p:nvSpPr>
          <p:cNvPr id="20"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xmlns="" id="{12159DE0-928C-4444-B89C-A04E31527022}"/>
              </a:ext>
            </a:extLst>
          </p:cNvPr>
          <p:cNvPicPr/>
          <p:nvPr/>
        </p:nvPicPr>
        <p:blipFill>
          <a:blip r:embed="rId4"/>
          <a:stretch>
            <a:fillRect/>
          </a:stretch>
        </p:blipFill>
        <p:spPr>
          <a:xfrm>
            <a:off x="236309" y="2612488"/>
            <a:ext cx="4193451" cy="1339752"/>
          </a:xfrm>
          <a:prstGeom prst="rect">
            <a:avLst/>
          </a:prstGeom>
        </p:spPr>
      </p:pic>
      <p:sp>
        <p:nvSpPr>
          <p:cNvPr id="8" name="TextBox 7">
            <a:extLst>
              <a:ext uri="{FF2B5EF4-FFF2-40B4-BE49-F238E27FC236}">
                <a16:creationId xmlns:a16="http://schemas.microsoft.com/office/drawing/2014/main" xmlns="" id="{B4D402A3-C29A-4A67-9841-C6D9016CC7A9}"/>
              </a:ext>
            </a:extLst>
          </p:cNvPr>
          <p:cNvSpPr txBox="1"/>
          <p:nvPr/>
        </p:nvSpPr>
        <p:spPr>
          <a:xfrm>
            <a:off x="5491207" y="2141574"/>
            <a:ext cx="6464484" cy="2595051"/>
          </a:xfrm>
          <a:prstGeom prst="rect">
            <a:avLst/>
          </a:prstGeom>
        </p:spPr>
        <p:txBody>
          <a:bodyPr vert="horz" lIns="91440" tIns="45720" rIns="91440" bIns="45720" rtlCol="0" anchor="ctr">
            <a:normAutofit/>
          </a:bodyPr>
          <a:lstStyle/>
          <a:p>
            <a:pPr algn="just">
              <a:lnSpc>
                <a:spcPct val="200000"/>
              </a:lnSpc>
              <a:spcAft>
                <a:spcPts val="600"/>
              </a:spcAft>
            </a:pPr>
            <a:r>
              <a:rPr lang="en-US" sz="2000" b="1" dirty="0">
                <a:solidFill>
                  <a:srgbClr val="FF0000"/>
                </a:solidFill>
                <a:latin typeface="+mj-lt"/>
              </a:rPr>
              <a:t>TÜM TÜRKİYEDEKİ ÜNİVERSİTELER PROQUEST DİSSERTATİONS&amp;THESES GLOBAL VERİTABANINDAKİ TEZLERE TUBITAK ULAKBIM ARACILIĞIYLA ERİŞMEKTEDİR</a:t>
            </a:r>
            <a:r>
              <a:rPr lang="tr-TR" sz="2000" b="1" dirty="0">
                <a:solidFill>
                  <a:srgbClr val="FF0000"/>
                </a:solidFill>
                <a:latin typeface="+mj-lt"/>
              </a:rPr>
              <a:t>!</a:t>
            </a:r>
            <a:endParaRPr lang="en-US" sz="2000" b="1" dirty="0">
              <a:solidFill>
                <a:srgbClr val="FF0000"/>
              </a:solidFill>
              <a:latin typeface="+mj-lt"/>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072722"/>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5099"/>
          </a:xfrm>
        </p:spPr>
        <p:txBody>
          <a:bodyPr>
            <a:noAutofit/>
          </a:bodyPr>
          <a:lstStyle/>
          <a:p>
            <a:r>
              <a:rPr lang="en-GB" sz="3600" dirty="0" err="1">
                <a:latin typeface="Open Sans" panose="020B0606030504020204"/>
              </a:rPr>
              <a:t>Basit</a:t>
            </a:r>
            <a:r>
              <a:rPr lang="en-GB" sz="3600" dirty="0">
                <a:latin typeface="Open Sans" panose="020B0606030504020204"/>
              </a:rPr>
              <a:t> </a:t>
            </a:r>
            <a:r>
              <a:rPr lang="en-GB" sz="3600" dirty="0" err="1">
                <a:latin typeface="Open Sans" panose="020B0606030504020204"/>
              </a:rPr>
              <a:t>Arama</a:t>
            </a:r>
            <a:r>
              <a:rPr lang="en-GB" sz="3600" dirty="0">
                <a:latin typeface="Open Sans" panose="020B0606030504020204"/>
              </a:rPr>
              <a:t> DEMO</a:t>
            </a:r>
            <a:endParaRPr lang="en-US" sz="3600" b="0" dirty="0">
              <a:solidFill>
                <a:schemeClr val="tx1">
                  <a:lumMod val="95000"/>
                  <a:lumOff val="5000"/>
                </a:schemeClr>
              </a:solidFill>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274320" y="867980"/>
            <a:ext cx="11235808" cy="2539157"/>
          </a:xfrm>
          <a:prstGeom prst="rect">
            <a:avLst/>
          </a:prstGeom>
        </p:spPr>
        <p:txBody>
          <a:bodyPr wrap="square">
            <a:spAutoFit/>
          </a:bodyPr>
          <a:lstStyle/>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tr-TR" sz="22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7DE30D9E-D458-4FC1-9884-43EE5D54712A}"/>
              </a:ext>
            </a:extLst>
          </p:cNvPr>
          <p:cNvSpPr txBox="1"/>
          <p:nvPr/>
        </p:nvSpPr>
        <p:spPr>
          <a:xfrm>
            <a:off x="353833" y="3407137"/>
            <a:ext cx="10893287" cy="281461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v"/>
            </a:pPr>
            <a:r>
              <a:rPr lang="tr-TR" sz="2000" dirty="0">
                <a:latin typeface="+mj-lt"/>
              </a:rPr>
              <a:t>Bir araştırma konunuz var ve bununla ilgili platformda yer alan tezleri incelemek istiyorsunuz. Örneğin MS hastalığı olarak ifade ettiğimiz </a:t>
            </a:r>
            <a:r>
              <a:rPr lang="tr-TR" sz="2000" b="1" dirty="0">
                <a:latin typeface="+mj-lt"/>
              </a:rPr>
              <a:t>"Multiple Sclerosis"</a:t>
            </a:r>
            <a:r>
              <a:rPr lang="tr-TR" sz="2000" dirty="0">
                <a:latin typeface="+mj-lt"/>
              </a:rPr>
              <a:t>. (İki kelimeden oluşan arama kelimelerinizi tırnak işaretleri içerisinde yazarak daha doğru sonuçlara ulaşabilirsiniz). Bu aslında temel çıkış noktanız. Arama kutucuğuna arama kelimenizi yazıp </a:t>
            </a:r>
            <a:r>
              <a:rPr lang="en-GB" sz="2000" dirty="0">
                <a:latin typeface="+mj-lt"/>
              </a:rPr>
              <a:t>“</a:t>
            </a:r>
            <a:r>
              <a:rPr lang="tr-TR" sz="2000" dirty="0">
                <a:latin typeface="+mj-lt"/>
              </a:rPr>
              <a:t>ARA” butonuna bastığınız zaman tüm bu içerikteki sonuçlara (master tezlerine, doktora tezlerine, tam metin ve özet bilgisi olan tezler) ulaşırsınız. </a:t>
            </a:r>
            <a:endParaRPr lang="en-US" sz="2000" dirty="0">
              <a:latin typeface="+mj-lt"/>
            </a:endParaRPr>
          </a:p>
        </p:txBody>
      </p:sp>
      <p:pic>
        <p:nvPicPr>
          <p:cNvPr id="9" name="Picture 8">
            <a:extLst>
              <a:ext uri="{FF2B5EF4-FFF2-40B4-BE49-F238E27FC236}">
                <a16:creationId xmlns:a16="http://schemas.microsoft.com/office/drawing/2014/main" xmlns="" id="{FE8E01ED-6BA2-444F-B6AA-61AED6702FC3}"/>
              </a:ext>
            </a:extLst>
          </p:cNvPr>
          <p:cNvPicPr>
            <a:picLocks noChangeAspect="1"/>
          </p:cNvPicPr>
          <p:nvPr/>
        </p:nvPicPr>
        <p:blipFill>
          <a:blip r:embed="rId3"/>
          <a:stretch>
            <a:fillRect/>
          </a:stretch>
        </p:blipFill>
        <p:spPr>
          <a:xfrm>
            <a:off x="488697" y="782092"/>
            <a:ext cx="10623558" cy="2625045"/>
          </a:xfrm>
          <a:prstGeom prst="rect">
            <a:avLst/>
          </a:prstGeom>
        </p:spPr>
      </p:pic>
    </p:spTree>
    <p:extLst>
      <p:ext uri="{BB962C8B-B14F-4D97-AF65-F5344CB8AC3E}">
        <p14:creationId xmlns:p14="http://schemas.microsoft.com/office/powerpoint/2010/main" val="1945984961"/>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5099"/>
          </a:xfrm>
        </p:spPr>
        <p:txBody>
          <a:bodyPr>
            <a:noAutofit/>
          </a:bodyPr>
          <a:lstStyle/>
          <a:p>
            <a:r>
              <a:rPr lang="en-GB" sz="3600" dirty="0" err="1">
                <a:latin typeface="Open Sans" panose="020B0606030504020204"/>
              </a:rPr>
              <a:t>Basit</a:t>
            </a:r>
            <a:r>
              <a:rPr lang="en-GB" sz="3600" dirty="0">
                <a:latin typeface="Open Sans" panose="020B0606030504020204"/>
              </a:rPr>
              <a:t> </a:t>
            </a:r>
            <a:r>
              <a:rPr lang="en-GB" sz="3600" dirty="0" err="1">
                <a:latin typeface="Open Sans" panose="020B0606030504020204"/>
              </a:rPr>
              <a:t>Arama</a:t>
            </a:r>
            <a:r>
              <a:rPr lang="en-GB" sz="3600" dirty="0">
                <a:latin typeface="Open Sans" panose="020B0606030504020204"/>
              </a:rPr>
              <a:t> DEMO</a:t>
            </a:r>
            <a:endParaRPr lang="en-US" sz="3600" b="0" dirty="0">
              <a:solidFill>
                <a:schemeClr val="tx1">
                  <a:lumMod val="95000"/>
                  <a:lumOff val="5000"/>
                </a:schemeClr>
              </a:solidFill>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274320" y="867980"/>
            <a:ext cx="11235808" cy="203132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D170939E-2A92-42C7-B0DF-B1F8E33C9336}"/>
              </a:ext>
            </a:extLst>
          </p:cNvPr>
          <p:cNvSpPr txBox="1"/>
          <p:nvPr/>
        </p:nvSpPr>
        <p:spPr>
          <a:xfrm>
            <a:off x="188536" y="932097"/>
            <a:ext cx="5907464" cy="4204356"/>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tr-TR" sz="1800" b="0" i="0" u="none" strike="noStrike" kern="1200" cap="none" spc="0" normalizeH="0" baseline="0" noProof="0" dirty="0">
                <a:ln>
                  <a:noFill/>
                </a:ln>
                <a:solidFill>
                  <a:prstClr val="black"/>
                </a:solidFill>
                <a:effectLst/>
                <a:uLnTx/>
                <a:uFillTx/>
                <a:latin typeface="+mj-lt"/>
                <a:ea typeface="+mn-ea"/>
                <a:cs typeface="+mn-cs"/>
              </a:rPr>
              <a:t>Aramanızı daha detaylandırmak isteyebilirsiniz. Örneğin; MS hastalığı ile ilgili çocuklar konusunda yapılan çalışmaları incelemek isteyebilirsiniz. </a:t>
            </a:r>
            <a:endParaRPr kumimoji="0" lang="en-GB" sz="1800" b="0" i="0" u="none" strike="noStrike" kern="1200" cap="none" spc="0" normalizeH="0" baseline="0" noProof="0" dirty="0">
              <a:ln>
                <a:noFill/>
              </a:ln>
              <a:solidFill>
                <a:prstClr val="black"/>
              </a:solidFill>
              <a:effectLst/>
              <a:uLnTx/>
              <a:uFillTx/>
              <a:latin typeface="+mj-lt"/>
              <a:ea typeface="+mn-ea"/>
              <a:cs typeface="+mn-cs"/>
            </a:endParaRPr>
          </a:p>
          <a:p>
            <a:pPr marR="0" lvl="0" algn="just" defTabSz="914400" rtl="0" eaLnBrk="1" fontAlgn="auto" latinLnBrk="0" hangingPunct="1">
              <a:lnSpc>
                <a:spcPct val="15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mj-lt"/>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tr-TR" sz="1800" b="0" i="0" u="none" strike="noStrike" kern="1200" cap="none" spc="0" normalizeH="0" baseline="0" noProof="0" dirty="0">
                <a:ln>
                  <a:noFill/>
                </a:ln>
                <a:solidFill>
                  <a:prstClr val="black"/>
                </a:solidFill>
                <a:effectLst/>
                <a:uLnTx/>
                <a:uFillTx/>
                <a:latin typeface="+mj-lt"/>
                <a:ea typeface="+mn-ea"/>
                <a:cs typeface="+mn-cs"/>
              </a:rPr>
              <a:t>Bunun için araştırma konunuz ile ilgili filitrelendirmeler yapabilirsiniz. </a:t>
            </a:r>
            <a:r>
              <a:rPr lang="tr-TR" dirty="0">
                <a:solidFill>
                  <a:prstClr val="black"/>
                </a:solidFill>
                <a:latin typeface="+mj-lt"/>
              </a:rPr>
              <a:t>Örneğin; </a:t>
            </a:r>
            <a:r>
              <a:rPr kumimoji="0" lang="tr-TR" sz="1800" b="1" i="0" u="none" strike="noStrike" kern="1200" cap="none" spc="0" normalizeH="0" baseline="0" noProof="0" dirty="0">
                <a:ln>
                  <a:noFill/>
                </a:ln>
                <a:solidFill>
                  <a:prstClr val="black"/>
                </a:solidFill>
                <a:effectLst/>
                <a:uLnTx/>
                <a:uFillTx/>
                <a:latin typeface="+mj-lt"/>
                <a:ea typeface="+mn-ea"/>
                <a:cs typeface="+mn-cs"/>
              </a:rPr>
              <a:t>“Dizin Terimi (Anahtar Sözcük)</a:t>
            </a:r>
            <a:r>
              <a:rPr kumimoji="0" lang="en-GB" sz="1800" b="1" i="0" u="none" strike="noStrike" kern="1200" cap="none" spc="0" normalizeH="0" baseline="0" noProof="0" dirty="0">
                <a:ln>
                  <a:noFill/>
                </a:ln>
                <a:solidFill>
                  <a:prstClr val="black"/>
                </a:solidFill>
                <a:effectLst/>
                <a:uLnTx/>
                <a:uFillTx/>
                <a:latin typeface="+mj-lt"/>
                <a:ea typeface="+mn-ea"/>
                <a:cs typeface="+mn-cs"/>
              </a:rPr>
              <a:t>”</a:t>
            </a:r>
            <a:r>
              <a:rPr kumimoji="0" lang="en-GB" sz="1800" b="0" i="0" u="none" strike="noStrike" kern="1200" cap="none" spc="0" normalizeH="0" baseline="0" noProof="0" dirty="0">
                <a:ln>
                  <a:noFill/>
                </a:ln>
                <a:solidFill>
                  <a:prstClr val="black"/>
                </a:solidFill>
                <a:effectLst/>
                <a:uLnTx/>
                <a:uFillTx/>
                <a:latin typeface="+mj-lt"/>
                <a:ea typeface="+mn-ea"/>
                <a:cs typeface="+mn-cs"/>
              </a:rPr>
              <a:t> </a:t>
            </a:r>
            <a:r>
              <a:rPr kumimoji="0" lang="en-GB" sz="1800" b="0" i="0" u="none" strike="noStrike" kern="1200" cap="none" spc="0" normalizeH="0" baseline="0" noProof="0" dirty="0" err="1">
                <a:ln>
                  <a:noFill/>
                </a:ln>
                <a:solidFill>
                  <a:prstClr val="black"/>
                </a:solidFill>
                <a:effectLst/>
                <a:uLnTx/>
                <a:uFillTx/>
                <a:latin typeface="+mj-lt"/>
                <a:ea typeface="+mn-ea"/>
                <a:cs typeface="+mn-cs"/>
              </a:rPr>
              <a:t>filitrelendirme</a:t>
            </a:r>
            <a:r>
              <a:rPr kumimoji="0" lang="en-GB" sz="1800" b="0" i="0" u="none" strike="noStrike" kern="1200" cap="none" spc="0" normalizeH="0" baseline="0" noProof="0" dirty="0">
                <a:ln>
                  <a:noFill/>
                </a:ln>
                <a:solidFill>
                  <a:prstClr val="black"/>
                </a:solidFill>
                <a:effectLst/>
                <a:uLnTx/>
                <a:uFillTx/>
                <a:latin typeface="+mj-lt"/>
                <a:ea typeface="+mn-ea"/>
                <a:cs typeface="+mn-cs"/>
              </a:rPr>
              <a:t> </a:t>
            </a:r>
            <a:r>
              <a:rPr kumimoji="0" lang="en-GB" sz="1800" b="0" i="0" u="none" strike="noStrike" kern="1200" cap="none" spc="0" normalizeH="0" baseline="0" noProof="0" dirty="0" err="1">
                <a:ln>
                  <a:noFill/>
                </a:ln>
                <a:solidFill>
                  <a:prstClr val="black"/>
                </a:solidFill>
                <a:effectLst/>
                <a:uLnTx/>
                <a:uFillTx/>
                <a:latin typeface="+mj-lt"/>
                <a:ea typeface="+mn-ea"/>
                <a:cs typeface="+mn-cs"/>
              </a:rPr>
              <a:t>bölümünde</a:t>
            </a:r>
            <a:r>
              <a:rPr kumimoji="0" lang="en-GB" sz="1800" b="0" i="0" u="none" strike="noStrike" kern="1200" cap="none" spc="0" normalizeH="0" baseline="0" noProof="0" dirty="0">
                <a:ln>
                  <a:noFill/>
                </a:ln>
                <a:solidFill>
                  <a:prstClr val="black"/>
                </a:solidFill>
                <a:effectLst/>
                <a:uLnTx/>
                <a:uFillTx/>
                <a:latin typeface="+mj-lt"/>
                <a:ea typeface="+mn-ea"/>
                <a:cs typeface="+mn-cs"/>
              </a:rPr>
              <a:t> </a:t>
            </a:r>
            <a:r>
              <a:rPr kumimoji="0" lang="en-GB" sz="1800" b="0" i="0" u="none" strike="noStrike" kern="1200" cap="none" spc="0" normalizeH="0" baseline="0" noProof="0" dirty="0" err="1">
                <a:ln>
                  <a:noFill/>
                </a:ln>
                <a:solidFill>
                  <a:prstClr val="black"/>
                </a:solidFill>
                <a:effectLst/>
                <a:uLnTx/>
                <a:uFillTx/>
                <a:latin typeface="+mj-lt"/>
                <a:ea typeface="+mn-ea"/>
                <a:cs typeface="+mn-cs"/>
              </a:rPr>
              <a:t>yazdığınız</a:t>
            </a:r>
            <a:r>
              <a:rPr kumimoji="0" lang="en-GB" sz="1800" b="0" i="0" u="none" strike="noStrike" kern="1200" cap="none" spc="0" normalizeH="0" baseline="0" noProof="0" dirty="0">
                <a:ln>
                  <a:noFill/>
                </a:ln>
                <a:solidFill>
                  <a:prstClr val="black"/>
                </a:solidFill>
                <a:effectLst/>
                <a:uLnTx/>
                <a:uFillTx/>
                <a:latin typeface="+mj-lt"/>
                <a:ea typeface="+mn-ea"/>
                <a:cs typeface="+mn-cs"/>
              </a:rPr>
              <a:t> </a:t>
            </a:r>
            <a:r>
              <a:rPr kumimoji="0" lang="en-GB" sz="1800" b="0" i="0" u="none" strike="noStrike" kern="1200" cap="none" spc="0" normalizeH="0" baseline="0" noProof="0" dirty="0" err="1">
                <a:ln>
                  <a:noFill/>
                </a:ln>
                <a:solidFill>
                  <a:prstClr val="black"/>
                </a:solidFill>
                <a:effectLst/>
                <a:uLnTx/>
                <a:uFillTx/>
                <a:latin typeface="+mj-lt"/>
                <a:ea typeface="+mn-ea"/>
                <a:cs typeface="+mn-cs"/>
              </a:rPr>
              <a:t>araştırma</a:t>
            </a:r>
            <a:r>
              <a:rPr kumimoji="0" lang="en-GB" sz="1800" b="0" i="0" u="none" strike="noStrike" kern="1200" cap="none" spc="0" normalizeH="0" baseline="0" noProof="0" dirty="0">
                <a:ln>
                  <a:noFill/>
                </a:ln>
                <a:solidFill>
                  <a:prstClr val="black"/>
                </a:solidFill>
                <a:effectLst/>
                <a:uLnTx/>
                <a:uFillTx/>
                <a:latin typeface="+mj-lt"/>
                <a:ea typeface="+mn-ea"/>
                <a:cs typeface="+mn-cs"/>
              </a:rPr>
              <a:t> </a:t>
            </a:r>
            <a:r>
              <a:rPr kumimoji="0" lang="en-GB" sz="1800" b="0" i="0" u="none" strike="noStrike" kern="1200" cap="none" spc="0" normalizeH="0" baseline="0" noProof="0" dirty="0" err="1">
                <a:ln>
                  <a:noFill/>
                </a:ln>
                <a:solidFill>
                  <a:prstClr val="black"/>
                </a:solidFill>
                <a:effectLst/>
                <a:uLnTx/>
                <a:uFillTx/>
                <a:latin typeface="+mj-lt"/>
                <a:ea typeface="+mn-ea"/>
                <a:cs typeface="+mn-cs"/>
              </a:rPr>
              <a:t>konunuz</a:t>
            </a:r>
            <a:r>
              <a:rPr kumimoji="0" lang="en-GB" sz="1800" b="0" i="0" u="none" strike="noStrike" kern="1200" cap="none" spc="0" normalizeH="0" baseline="0" noProof="0" dirty="0">
                <a:ln>
                  <a:noFill/>
                </a:ln>
                <a:solidFill>
                  <a:prstClr val="black"/>
                </a:solidFill>
                <a:effectLst/>
                <a:uLnTx/>
                <a:uFillTx/>
                <a:latin typeface="+mj-lt"/>
                <a:ea typeface="+mn-ea"/>
                <a:cs typeface="+mn-cs"/>
              </a:rPr>
              <a:t> </a:t>
            </a:r>
            <a:r>
              <a:rPr kumimoji="0" lang="en-GB" sz="1800" b="0" i="0" u="none" strike="noStrike" kern="1200" cap="none" spc="0" normalizeH="0" baseline="0" noProof="0" dirty="0" err="1">
                <a:ln>
                  <a:noFill/>
                </a:ln>
                <a:solidFill>
                  <a:prstClr val="black"/>
                </a:solidFill>
                <a:effectLst/>
                <a:uLnTx/>
                <a:uFillTx/>
                <a:latin typeface="+mj-lt"/>
                <a:ea typeface="+mn-ea"/>
                <a:cs typeface="+mn-cs"/>
              </a:rPr>
              <a:t>ile</a:t>
            </a:r>
            <a:r>
              <a:rPr kumimoji="0" lang="en-GB" sz="1800" b="0" i="0" u="none" strike="noStrike" kern="1200" cap="none" spc="0" normalizeH="0" baseline="0" noProof="0" dirty="0">
                <a:ln>
                  <a:noFill/>
                </a:ln>
                <a:solidFill>
                  <a:prstClr val="black"/>
                </a:solidFill>
                <a:effectLst/>
                <a:uLnTx/>
                <a:uFillTx/>
                <a:latin typeface="+mj-lt"/>
                <a:ea typeface="+mn-ea"/>
                <a:cs typeface="+mn-cs"/>
              </a:rPr>
              <a:t> </a:t>
            </a:r>
            <a:r>
              <a:rPr kumimoji="0" lang="en-GB" sz="1800" b="0" i="0" u="none" strike="noStrike" kern="1200" cap="none" spc="0" normalizeH="0" baseline="0" noProof="0" dirty="0" err="1">
                <a:ln>
                  <a:noFill/>
                </a:ln>
                <a:solidFill>
                  <a:prstClr val="black"/>
                </a:solidFill>
                <a:effectLst/>
                <a:uLnTx/>
                <a:uFillTx/>
                <a:latin typeface="+mj-lt"/>
                <a:ea typeface="+mn-ea"/>
                <a:cs typeface="+mn-cs"/>
              </a:rPr>
              <a:t>ilgili</a:t>
            </a:r>
            <a:r>
              <a:rPr kumimoji="0" lang="en-GB" sz="1800" b="0" i="0" u="none" strike="noStrike" kern="1200" cap="none" spc="0" normalizeH="0" baseline="0" noProof="0" dirty="0">
                <a:ln>
                  <a:noFill/>
                </a:ln>
                <a:solidFill>
                  <a:prstClr val="black"/>
                </a:solidFill>
                <a:effectLst/>
                <a:uLnTx/>
                <a:uFillTx/>
                <a:latin typeface="+mj-lt"/>
                <a:ea typeface="+mn-ea"/>
                <a:cs typeface="+mn-cs"/>
              </a:rPr>
              <a:t> platform </a:t>
            </a:r>
            <a:r>
              <a:rPr kumimoji="0" lang="en-GB" sz="1800" b="0" i="0" u="none" strike="noStrike" kern="1200" cap="none" spc="0" normalizeH="0" baseline="0" noProof="0" dirty="0" err="1">
                <a:ln>
                  <a:noFill/>
                </a:ln>
                <a:solidFill>
                  <a:prstClr val="black"/>
                </a:solidFill>
                <a:effectLst/>
                <a:uLnTx/>
                <a:uFillTx/>
                <a:latin typeface="+mj-lt"/>
                <a:ea typeface="+mn-ea"/>
                <a:cs typeface="+mn-cs"/>
              </a:rPr>
              <a:t>sizlere</a:t>
            </a:r>
            <a:r>
              <a:rPr kumimoji="0" lang="en-GB" sz="1800" b="0" i="0" u="none" strike="noStrike" kern="1200" cap="none" spc="0" normalizeH="0" baseline="0" noProof="0" dirty="0">
                <a:ln>
                  <a:noFill/>
                </a:ln>
                <a:solidFill>
                  <a:prstClr val="black"/>
                </a:solidFill>
                <a:effectLst/>
                <a:uLnTx/>
                <a:uFillTx/>
                <a:latin typeface="+mj-lt"/>
                <a:ea typeface="+mn-ea"/>
                <a:cs typeface="+mn-cs"/>
              </a:rPr>
              <a:t> </a:t>
            </a:r>
            <a:r>
              <a:rPr kumimoji="0" lang="en-GB" sz="1800" b="0" i="0" u="none" strike="noStrike" kern="1200" cap="none" spc="0" normalizeH="0" baseline="0" noProof="0" dirty="0" err="1">
                <a:ln>
                  <a:noFill/>
                </a:ln>
                <a:solidFill>
                  <a:prstClr val="black"/>
                </a:solidFill>
                <a:effectLst/>
                <a:uLnTx/>
                <a:uFillTx/>
                <a:latin typeface="+mj-lt"/>
                <a:ea typeface="+mn-ea"/>
                <a:cs typeface="+mn-cs"/>
              </a:rPr>
              <a:t>birçok</a:t>
            </a:r>
            <a:r>
              <a:rPr kumimoji="0" lang="en-GB" sz="1800" b="0" i="0" u="none" strike="noStrike" kern="1200" cap="none" spc="0" normalizeH="0" baseline="0" noProof="0" dirty="0">
                <a:ln>
                  <a:noFill/>
                </a:ln>
                <a:solidFill>
                  <a:prstClr val="black"/>
                </a:solidFill>
                <a:effectLst/>
                <a:uLnTx/>
                <a:uFillTx/>
                <a:latin typeface="+mj-lt"/>
                <a:ea typeface="+mn-ea"/>
                <a:cs typeface="+mn-cs"/>
              </a:rPr>
              <a:t> </a:t>
            </a:r>
            <a:r>
              <a:rPr kumimoji="0" lang="en-GB" sz="1800" b="0" i="0" u="none" strike="noStrike" kern="1200" cap="none" spc="0" normalizeH="0" baseline="0" noProof="0" dirty="0" err="1">
                <a:ln>
                  <a:noFill/>
                </a:ln>
                <a:solidFill>
                  <a:prstClr val="black"/>
                </a:solidFill>
                <a:effectLst/>
                <a:uLnTx/>
                <a:uFillTx/>
                <a:latin typeface="+mj-lt"/>
                <a:ea typeface="+mn-ea"/>
                <a:cs typeface="+mn-cs"/>
              </a:rPr>
              <a:t>anahtar</a:t>
            </a:r>
            <a:r>
              <a:rPr kumimoji="0" lang="en-GB" sz="1800" b="0" i="0" u="none" strike="noStrike" kern="1200" cap="none" spc="0" normalizeH="0" baseline="0" noProof="0" dirty="0">
                <a:ln>
                  <a:noFill/>
                </a:ln>
                <a:solidFill>
                  <a:prstClr val="black"/>
                </a:solidFill>
                <a:effectLst/>
                <a:uLnTx/>
                <a:uFillTx/>
                <a:latin typeface="+mj-lt"/>
                <a:ea typeface="+mn-ea"/>
                <a:cs typeface="+mn-cs"/>
              </a:rPr>
              <a:t> </a:t>
            </a:r>
            <a:r>
              <a:rPr kumimoji="0" lang="en-GB" sz="1800" b="0" i="0" u="none" strike="noStrike" kern="1200" cap="none" spc="0" normalizeH="0" baseline="0" noProof="0" dirty="0" err="1">
                <a:ln>
                  <a:noFill/>
                </a:ln>
                <a:solidFill>
                  <a:prstClr val="black"/>
                </a:solidFill>
                <a:effectLst/>
                <a:uLnTx/>
                <a:uFillTx/>
                <a:latin typeface="+mj-lt"/>
                <a:ea typeface="+mn-ea"/>
                <a:cs typeface="+mn-cs"/>
              </a:rPr>
              <a:t>kelime</a:t>
            </a:r>
            <a:r>
              <a:rPr kumimoji="0" lang="en-GB" sz="1800" b="0" i="0" u="none" strike="noStrike" kern="1200" cap="none" spc="0" normalizeH="0" baseline="0" noProof="0" dirty="0">
                <a:ln>
                  <a:noFill/>
                </a:ln>
                <a:solidFill>
                  <a:prstClr val="black"/>
                </a:solidFill>
                <a:effectLst/>
                <a:uLnTx/>
                <a:uFillTx/>
                <a:latin typeface="+mj-lt"/>
                <a:ea typeface="+mn-ea"/>
                <a:cs typeface="+mn-cs"/>
              </a:rPr>
              <a:t> </a:t>
            </a:r>
            <a:r>
              <a:rPr kumimoji="0" lang="en-GB" sz="1800" b="0" i="0" u="none" strike="noStrike" kern="1200" cap="none" spc="0" normalizeH="0" baseline="0" noProof="0" dirty="0" err="1">
                <a:ln>
                  <a:noFill/>
                </a:ln>
                <a:solidFill>
                  <a:prstClr val="black"/>
                </a:solidFill>
                <a:effectLst/>
                <a:uLnTx/>
                <a:uFillTx/>
                <a:latin typeface="+mj-lt"/>
                <a:ea typeface="+mn-ea"/>
                <a:cs typeface="+mn-cs"/>
              </a:rPr>
              <a:t>seçeneği</a:t>
            </a:r>
            <a:r>
              <a:rPr kumimoji="0" lang="en-GB" sz="1800" b="0" i="0" u="none" strike="noStrike" kern="1200" cap="none" spc="0" normalizeH="0" baseline="0" noProof="0" dirty="0">
                <a:ln>
                  <a:noFill/>
                </a:ln>
                <a:solidFill>
                  <a:prstClr val="black"/>
                </a:solidFill>
                <a:effectLst/>
                <a:uLnTx/>
                <a:uFillTx/>
                <a:latin typeface="+mj-lt"/>
                <a:ea typeface="+mn-ea"/>
                <a:cs typeface="+mn-cs"/>
              </a:rPr>
              <a:t> </a:t>
            </a:r>
            <a:r>
              <a:rPr kumimoji="0" lang="en-GB" sz="1800" b="0" i="0" u="none" strike="noStrike" kern="1200" cap="none" spc="0" normalizeH="0" baseline="0" noProof="0" dirty="0" err="1">
                <a:ln>
                  <a:noFill/>
                </a:ln>
                <a:solidFill>
                  <a:prstClr val="black"/>
                </a:solidFill>
                <a:effectLst/>
                <a:uLnTx/>
                <a:uFillTx/>
                <a:latin typeface="+mj-lt"/>
                <a:ea typeface="+mn-ea"/>
                <a:cs typeface="+mn-cs"/>
              </a:rPr>
              <a:t>sunacaktır</a:t>
            </a:r>
            <a:r>
              <a:rPr kumimoji="0" lang="en-GB" sz="1800" b="0" i="0" u="none" strike="noStrike" kern="1200" cap="none" spc="0" normalizeH="0" baseline="0" noProof="0" dirty="0">
                <a:ln>
                  <a:noFill/>
                </a:ln>
                <a:solidFill>
                  <a:prstClr val="black"/>
                </a:solidFill>
                <a:effectLst/>
                <a:uLnTx/>
                <a:uFillTx/>
                <a:latin typeface="+mj-lt"/>
                <a:ea typeface="+mn-ea"/>
                <a:cs typeface="+mn-cs"/>
              </a:rPr>
              <a:t>. </a:t>
            </a:r>
            <a:r>
              <a:rPr kumimoji="0" lang="tr-TR" sz="1800" b="0" i="0" u="none" strike="noStrike" kern="1200" cap="none" spc="0" normalizeH="0" baseline="0" noProof="0" dirty="0">
                <a:ln>
                  <a:noFill/>
                </a:ln>
                <a:solidFill>
                  <a:prstClr val="black"/>
                </a:solidFill>
                <a:effectLst/>
                <a:uLnTx/>
                <a:uFillTx/>
                <a:latin typeface="+mj-lt"/>
                <a:ea typeface="+mn-ea"/>
                <a:cs typeface="+mn-cs"/>
              </a:rPr>
              <a:t>Her filitrelendirme seçeneğinde </a:t>
            </a:r>
            <a:r>
              <a:rPr kumimoji="0" lang="tr-TR" sz="1800" b="1" i="1" u="none" strike="noStrike" kern="1200" cap="none" spc="0" normalizeH="0" baseline="0" noProof="0" dirty="0">
                <a:ln>
                  <a:noFill/>
                </a:ln>
                <a:solidFill>
                  <a:prstClr val="black"/>
                </a:solidFill>
                <a:effectLst/>
                <a:uLnTx/>
                <a:uFillTx/>
                <a:latin typeface="+mj-lt"/>
                <a:ea typeface="+mn-ea"/>
                <a:cs typeface="+mn-cs"/>
              </a:rPr>
              <a:t>“</a:t>
            </a:r>
            <a:r>
              <a:rPr lang="en-GB" b="1" i="1" dirty="0">
                <a:solidFill>
                  <a:prstClr val="black"/>
                </a:solidFill>
                <a:latin typeface="+mj-lt"/>
              </a:rPr>
              <a:t>D</a:t>
            </a:r>
            <a:r>
              <a:rPr kumimoji="0" lang="tr-TR" sz="1800" b="1" i="1" u="none" strike="noStrike" kern="1200" cap="none" spc="0" normalizeH="0" baseline="0" noProof="0" dirty="0">
                <a:ln>
                  <a:noFill/>
                </a:ln>
                <a:solidFill>
                  <a:prstClr val="black"/>
                </a:solidFill>
                <a:effectLst/>
                <a:uLnTx/>
                <a:uFillTx/>
                <a:latin typeface="+mj-lt"/>
                <a:ea typeface="+mn-ea"/>
                <a:cs typeface="+mn-cs"/>
              </a:rPr>
              <a:t>aha </a:t>
            </a:r>
            <a:r>
              <a:rPr kumimoji="0" lang="en-GB" sz="1800" b="1" i="1" u="none" strike="noStrike" kern="1200" cap="none" spc="0" normalizeH="0" baseline="0" noProof="0" dirty="0">
                <a:ln>
                  <a:noFill/>
                </a:ln>
                <a:solidFill>
                  <a:prstClr val="black"/>
                </a:solidFill>
                <a:effectLst/>
                <a:uLnTx/>
                <a:uFillTx/>
                <a:latin typeface="+mj-lt"/>
                <a:ea typeface="+mn-ea"/>
                <a:cs typeface="+mn-cs"/>
              </a:rPr>
              <a:t>F</a:t>
            </a:r>
            <a:r>
              <a:rPr kumimoji="0" lang="tr-TR" sz="1800" b="1" i="1" u="none" strike="noStrike" kern="1200" cap="none" spc="0" normalizeH="0" baseline="0" noProof="0" dirty="0">
                <a:ln>
                  <a:noFill/>
                </a:ln>
                <a:solidFill>
                  <a:prstClr val="black"/>
                </a:solidFill>
                <a:effectLst/>
                <a:uLnTx/>
                <a:uFillTx/>
                <a:latin typeface="+mj-lt"/>
                <a:ea typeface="+mn-ea"/>
                <a:cs typeface="+mn-cs"/>
              </a:rPr>
              <a:t>azla” </a:t>
            </a:r>
            <a:r>
              <a:rPr kumimoji="0" lang="tr-TR" sz="1800" b="0" i="0" u="none" strike="noStrike" kern="1200" cap="none" spc="0" normalizeH="0" baseline="0" noProof="0" dirty="0">
                <a:ln>
                  <a:noFill/>
                </a:ln>
                <a:solidFill>
                  <a:prstClr val="black"/>
                </a:solidFill>
                <a:effectLst/>
                <a:uLnTx/>
                <a:uFillTx/>
                <a:latin typeface="+mj-lt"/>
                <a:ea typeface="+mn-ea"/>
                <a:cs typeface="+mn-cs"/>
              </a:rPr>
              <a:t>diyerek tüm seçenekleri görüntüleyebilirsiniz. </a:t>
            </a:r>
            <a:endParaRPr kumimoji="0" lang="en-US" sz="1800" b="0" i="0" u="none" strike="noStrike" kern="1200" cap="none" spc="0" normalizeH="0" baseline="0" noProof="0" dirty="0">
              <a:ln>
                <a:noFill/>
              </a:ln>
              <a:solidFill>
                <a:prstClr val="black"/>
              </a:solidFill>
              <a:effectLst/>
              <a:uLnTx/>
              <a:uFillTx/>
              <a:latin typeface="+mj-lt"/>
              <a:ea typeface="+mn-ea"/>
              <a:cs typeface="+mn-cs"/>
            </a:endParaRPr>
          </a:p>
        </p:txBody>
      </p:sp>
      <p:pic>
        <p:nvPicPr>
          <p:cNvPr id="14" name="Picture 13">
            <a:extLst>
              <a:ext uri="{FF2B5EF4-FFF2-40B4-BE49-F238E27FC236}">
                <a16:creationId xmlns:a16="http://schemas.microsoft.com/office/drawing/2014/main" xmlns="" id="{062645CE-5BD7-4495-8A2D-93D5FD34D86C}"/>
              </a:ext>
            </a:extLst>
          </p:cNvPr>
          <p:cNvPicPr>
            <a:picLocks noChangeAspect="1"/>
          </p:cNvPicPr>
          <p:nvPr/>
        </p:nvPicPr>
        <p:blipFill>
          <a:blip r:embed="rId3"/>
          <a:stretch>
            <a:fillRect/>
          </a:stretch>
        </p:blipFill>
        <p:spPr>
          <a:xfrm>
            <a:off x="8904966" y="84841"/>
            <a:ext cx="3225843" cy="1889830"/>
          </a:xfrm>
          <a:prstGeom prst="rect">
            <a:avLst/>
          </a:prstGeom>
        </p:spPr>
      </p:pic>
      <p:pic>
        <p:nvPicPr>
          <p:cNvPr id="15" name="Picture 14">
            <a:extLst>
              <a:ext uri="{FF2B5EF4-FFF2-40B4-BE49-F238E27FC236}">
                <a16:creationId xmlns:a16="http://schemas.microsoft.com/office/drawing/2014/main" xmlns="" id="{2153B161-C878-4A4F-9B01-EBF34CFCE26F}"/>
              </a:ext>
            </a:extLst>
          </p:cNvPr>
          <p:cNvPicPr>
            <a:picLocks noChangeAspect="1"/>
          </p:cNvPicPr>
          <p:nvPr/>
        </p:nvPicPr>
        <p:blipFill>
          <a:blip r:embed="rId4"/>
          <a:stretch>
            <a:fillRect/>
          </a:stretch>
        </p:blipFill>
        <p:spPr>
          <a:xfrm>
            <a:off x="6431282" y="867980"/>
            <a:ext cx="2605161" cy="4765249"/>
          </a:xfrm>
          <a:prstGeom prst="rect">
            <a:avLst/>
          </a:prstGeom>
        </p:spPr>
      </p:pic>
      <p:sp>
        <p:nvSpPr>
          <p:cNvPr id="17" name="Rectangle 16">
            <a:extLst>
              <a:ext uri="{FF2B5EF4-FFF2-40B4-BE49-F238E27FC236}">
                <a16:creationId xmlns:a16="http://schemas.microsoft.com/office/drawing/2014/main" xmlns="" id="{07A56676-ACBF-49AF-8883-9776513F0E39}"/>
              </a:ext>
            </a:extLst>
          </p:cNvPr>
          <p:cNvSpPr/>
          <p:nvPr/>
        </p:nvSpPr>
        <p:spPr>
          <a:xfrm>
            <a:off x="6431282" y="3169245"/>
            <a:ext cx="1667602" cy="3132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Arrow Connector 17">
            <a:extLst>
              <a:ext uri="{FF2B5EF4-FFF2-40B4-BE49-F238E27FC236}">
                <a16:creationId xmlns:a16="http://schemas.microsoft.com/office/drawing/2014/main" xmlns="" id="{71CBDBBD-0A3D-486B-B4C8-66A13914C6D3}"/>
              </a:ext>
            </a:extLst>
          </p:cNvPr>
          <p:cNvCxnSpPr>
            <a:cxnSpLocks/>
          </p:cNvCxnSpPr>
          <p:nvPr/>
        </p:nvCxnSpPr>
        <p:spPr>
          <a:xfrm>
            <a:off x="6160107" y="4411744"/>
            <a:ext cx="37801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972028"/>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5099"/>
          </a:xfrm>
        </p:spPr>
        <p:txBody>
          <a:bodyPr>
            <a:noAutofit/>
          </a:bodyPr>
          <a:lstStyle/>
          <a:p>
            <a:r>
              <a:rPr lang="en-GB" sz="3600" dirty="0" err="1">
                <a:latin typeface="Open Sans" panose="020B0606030504020204"/>
              </a:rPr>
              <a:t>Basit</a:t>
            </a:r>
            <a:r>
              <a:rPr lang="en-GB" sz="3600" dirty="0">
                <a:latin typeface="Open Sans" panose="020B0606030504020204"/>
              </a:rPr>
              <a:t> </a:t>
            </a:r>
            <a:r>
              <a:rPr lang="en-GB" sz="3600" dirty="0" err="1">
                <a:latin typeface="Open Sans" panose="020B0606030504020204"/>
              </a:rPr>
              <a:t>Arama</a:t>
            </a:r>
            <a:r>
              <a:rPr lang="en-GB" sz="3600" dirty="0">
                <a:latin typeface="Open Sans" panose="020B0606030504020204"/>
              </a:rPr>
              <a:t> DEMO</a:t>
            </a:r>
            <a:endParaRPr lang="en-US" sz="3600" b="0" dirty="0">
              <a:solidFill>
                <a:schemeClr val="tx1">
                  <a:lumMod val="95000"/>
                  <a:lumOff val="5000"/>
                </a:schemeClr>
              </a:solidFill>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274320" y="867980"/>
            <a:ext cx="11235808" cy="203132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D170939E-2A92-42C7-B0DF-B1F8E33C9336}"/>
              </a:ext>
            </a:extLst>
          </p:cNvPr>
          <p:cNvSpPr txBox="1"/>
          <p:nvPr/>
        </p:nvSpPr>
        <p:spPr>
          <a:xfrm>
            <a:off x="51061" y="1311445"/>
            <a:ext cx="4891839" cy="337335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en-GB" dirty="0" err="1">
                <a:latin typeface="+mj-lt"/>
              </a:rPr>
              <a:t>Çocuklar</a:t>
            </a:r>
            <a:r>
              <a:rPr lang="en-GB" dirty="0">
                <a:latin typeface="+mj-lt"/>
              </a:rPr>
              <a:t> </a:t>
            </a:r>
            <a:r>
              <a:rPr lang="en-GB" dirty="0" err="1">
                <a:latin typeface="+mj-lt"/>
              </a:rPr>
              <a:t>ile</a:t>
            </a:r>
            <a:r>
              <a:rPr lang="en-GB" dirty="0">
                <a:latin typeface="+mj-lt"/>
              </a:rPr>
              <a:t> </a:t>
            </a:r>
            <a:r>
              <a:rPr lang="en-GB" dirty="0" err="1">
                <a:latin typeface="+mj-lt"/>
              </a:rPr>
              <a:t>ilgili</a:t>
            </a:r>
            <a:r>
              <a:rPr lang="en-GB" dirty="0">
                <a:latin typeface="+mj-lt"/>
              </a:rPr>
              <a:t> </a:t>
            </a:r>
            <a:r>
              <a:rPr lang="en-GB" dirty="0" err="1">
                <a:latin typeface="+mj-lt"/>
              </a:rPr>
              <a:t>yapılan</a:t>
            </a:r>
            <a:r>
              <a:rPr lang="en-GB" dirty="0">
                <a:latin typeface="+mj-lt"/>
              </a:rPr>
              <a:t> </a:t>
            </a:r>
            <a:r>
              <a:rPr lang="en-GB" dirty="0" err="1">
                <a:latin typeface="+mj-lt"/>
              </a:rPr>
              <a:t>çalışmaları</a:t>
            </a:r>
            <a:r>
              <a:rPr lang="en-GB" dirty="0">
                <a:latin typeface="+mj-lt"/>
              </a:rPr>
              <a:t> </a:t>
            </a:r>
            <a:r>
              <a:rPr lang="en-GB" dirty="0" err="1">
                <a:latin typeface="+mj-lt"/>
              </a:rPr>
              <a:t>incelemek</a:t>
            </a:r>
            <a:r>
              <a:rPr lang="en-GB" dirty="0">
                <a:latin typeface="+mj-lt"/>
              </a:rPr>
              <a:t> </a:t>
            </a:r>
            <a:r>
              <a:rPr lang="en-GB" dirty="0" err="1">
                <a:latin typeface="+mj-lt"/>
              </a:rPr>
              <a:t>istediğiniz</a:t>
            </a:r>
            <a:r>
              <a:rPr lang="en-GB" dirty="0">
                <a:latin typeface="+mj-lt"/>
              </a:rPr>
              <a:t> </a:t>
            </a:r>
            <a:r>
              <a:rPr lang="en-GB" dirty="0" err="1">
                <a:latin typeface="+mj-lt"/>
              </a:rPr>
              <a:t>için</a:t>
            </a:r>
            <a:r>
              <a:rPr lang="en-GB" dirty="0">
                <a:latin typeface="+mj-lt"/>
              </a:rPr>
              <a:t> DAHİL </a:t>
            </a:r>
            <a:r>
              <a:rPr lang="en-GB" dirty="0" err="1">
                <a:latin typeface="+mj-lt"/>
              </a:rPr>
              <a:t>sütünundan</a:t>
            </a:r>
            <a:r>
              <a:rPr lang="tr-TR" dirty="0">
                <a:latin typeface="+mj-lt"/>
              </a:rPr>
              <a:t> ilgili arama kelimeleri seçebilirsiniz. Örneğin</a:t>
            </a:r>
            <a:r>
              <a:rPr lang="en-GB" dirty="0">
                <a:latin typeface="+mj-lt"/>
              </a:rPr>
              <a:t> </a:t>
            </a:r>
            <a:r>
              <a:rPr lang="en-GB" b="1" dirty="0">
                <a:latin typeface="+mj-lt"/>
              </a:rPr>
              <a:t>“children” </a:t>
            </a:r>
            <a:r>
              <a:rPr lang="en-GB" dirty="0" err="1">
                <a:latin typeface="+mj-lt"/>
              </a:rPr>
              <a:t>seçimini</a:t>
            </a:r>
            <a:r>
              <a:rPr lang="en-GB" dirty="0">
                <a:latin typeface="+mj-lt"/>
              </a:rPr>
              <a:t> </a:t>
            </a:r>
            <a:r>
              <a:rPr lang="en-GB" dirty="0" err="1">
                <a:latin typeface="+mj-lt"/>
              </a:rPr>
              <a:t>yapıp</a:t>
            </a:r>
            <a:r>
              <a:rPr lang="en-GB" dirty="0">
                <a:latin typeface="+mj-lt"/>
              </a:rPr>
              <a:t> </a:t>
            </a:r>
            <a:r>
              <a:rPr lang="en-GB" b="1" dirty="0">
                <a:latin typeface="+mj-lt"/>
              </a:rPr>
              <a:t>“</a:t>
            </a:r>
            <a:r>
              <a:rPr lang="en-GB" b="1" dirty="0" err="1">
                <a:latin typeface="+mj-lt"/>
              </a:rPr>
              <a:t>Uygula</a:t>
            </a:r>
            <a:r>
              <a:rPr lang="en-GB" b="1" dirty="0">
                <a:latin typeface="+mj-lt"/>
              </a:rPr>
              <a:t>” </a:t>
            </a:r>
            <a:r>
              <a:rPr lang="en-GB" dirty="0" err="1">
                <a:latin typeface="+mj-lt"/>
              </a:rPr>
              <a:t>demelisiniz</a:t>
            </a:r>
            <a:r>
              <a:rPr lang="en-GB" dirty="0">
                <a:latin typeface="+mj-lt"/>
              </a:rPr>
              <a:t>.</a:t>
            </a:r>
            <a:r>
              <a:rPr lang="tr-TR" dirty="0">
                <a:latin typeface="+mj-lt"/>
              </a:rPr>
              <a:t> Uygula dediğiniz de sonuç sayfası güncellenecektir.</a:t>
            </a:r>
          </a:p>
          <a:p>
            <a:pPr algn="just">
              <a:lnSpc>
                <a:spcPct val="150000"/>
              </a:lnSpc>
            </a:pPr>
            <a:r>
              <a:rPr lang="tr-TR" b="1" dirty="0">
                <a:latin typeface="+mj-lt"/>
              </a:rPr>
              <a:t>NOT:</a:t>
            </a:r>
            <a:r>
              <a:rPr lang="en-GB" b="1" dirty="0">
                <a:latin typeface="+mj-lt"/>
              </a:rPr>
              <a:t> </a:t>
            </a:r>
            <a:r>
              <a:rPr lang="tr-TR" dirty="0">
                <a:latin typeface="+mj-lt"/>
              </a:rPr>
              <a:t>Ayrıca seçim yaparken yaptığınız seçimin hemen karşısında bu konuda platformda ne kadar sayıda tez olduğunu görebilirsiniz. </a:t>
            </a:r>
            <a:endParaRPr lang="en-US" dirty="0">
              <a:latin typeface="+mj-lt"/>
            </a:endParaRPr>
          </a:p>
        </p:txBody>
      </p:sp>
      <p:pic>
        <p:nvPicPr>
          <p:cNvPr id="7" name="Picture 6">
            <a:extLst>
              <a:ext uri="{FF2B5EF4-FFF2-40B4-BE49-F238E27FC236}">
                <a16:creationId xmlns:a16="http://schemas.microsoft.com/office/drawing/2014/main" xmlns="" id="{DBAB5BF1-1FF7-410D-A729-74926FA6016A}"/>
              </a:ext>
            </a:extLst>
          </p:cNvPr>
          <p:cNvPicPr>
            <a:picLocks noChangeAspect="1"/>
          </p:cNvPicPr>
          <p:nvPr/>
        </p:nvPicPr>
        <p:blipFill>
          <a:blip r:embed="rId3"/>
          <a:stretch>
            <a:fillRect/>
          </a:stretch>
        </p:blipFill>
        <p:spPr>
          <a:xfrm>
            <a:off x="5110821" y="1013982"/>
            <a:ext cx="7100347" cy="3770646"/>
          </a:xfrm>
          <a:prstGeom prst="rect">
            <a:avLst/>
          </a:prstGeom>
        </p:spPr>
      </p:pic>
      <p:sp>
        <p:nvSpPr>
          <p:cNvPr id="12" name="Arrow: Notched Right 11">
            <a:extLst>
              <a:ext uri="{FF2B5EF4-FFF2-40B4-BE49-F238E27FC236}">
                <a16:creationId xmlns:a16="http://schemas.microsoft.com/office/drawing/2014/main" xmlns="" id="{5BBB8C12-91F2-417F-A21E-C5B8383A9FDB}"/>
              </a:ext>
            </a:extLst>
          </p:cNvPr>
          <p:cNvSpPr/>
          <p:nvPr/>
        </p:nvSpPr>
        <p:spPr>
          <a:xfrm rot="19925570" flipV="1">
            <a:off x="5448475" y="3861694"/>
            <a:ext cx="3240305" cy="94847"/>
          </a:xfrm>
          <a:prstGeom prst="notchedRightArrow">
            <a:avLst>
              <a:gd name="adj1" fmla="val 50000"/>
              <a:gd name="adj2" fmla="val 12744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xmlns="" id="{C1074980-30BF-4E3E-BA03-088D0EBC175F}"/>
              </a:ext>
            </a:extLst>
          </p:cNvPr>
          <p:cNvSpPr/>
          <p:nvPr/>
        </p:nvSpPr>
        <p:spPr>
          <a:xfrm>
            <a:off x="11019598" y="3108913"/>
            <a:ext cx="650449" cy="2733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286591"/>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5099"/>
          </a:xfrm>
        </p:spPr>
        <p:txBody>
          <a:bodyPr>
            <a:noAutofit/>
          </a:bodyPr>
          <a:lstStyle/>
          <a:p>
            <a:r>
              <a:rPr lang="en-GB" sz="3600" dirty="0" err="1">
                <a:latin typeface="Open Sans" panose="020B0606030504020204"/>
              </a:rPr>
              <a:t>Basit</a:t>
            </a:r>
            <a:r>
              <a:rPr lang="en-GB" sz="3600" dirty="0">
                <a:latin typeface="Open Sans" panose="020B0606030504020204"/>
              </a:rPr>
              <a:t> </a:t>
            </a:r>
            <a:r>
              <a:rPr lang="en-GB" sz="3600" dirty="0" err="1">
                <a:latin typeface="Open Sans" panose="020B0606030504020204"/>
              </a:rPr>
              <a:t>Arama</a:t>
            </a:r>
            <a:r>
              <a:rPr lang="en-GB" sz="3600" dirty="0">
                <a:latin typeface="Open Sans" panose="020B0606030504020204"/>
              </a:rPr>
              <a:t> DEMO</a:t>
            </a:r>
            <a:endParaRPr lang="en-US" sz="3600" b="0" dirty="0">
              <a:solidFill>
                <a:schemeClr val="tx1">
                  <a:lumMod val="95000"/>
                  <a:lumOff val="5000"/>
                </a:schemeClr>
              </a:solidFill>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274320" y="867980"/>
            <a:ext cx="4891839" cy="203132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D170939E-2A92-42C7-B0DF-B1F8E33C9336}"/>
              </a:ext>
            </a:extLst>
          </p:cNvPr>
          <p:cNvSpPr txBox="1"/>
          <p:nvPr/>
        </p:nvSpPr>
        <p:spPr>
          <a:xfrm>
            <a:off x="168351" y="1340655"/>
            <a:ext cx="4546024" cy="3373359"/>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tr-TR" dirty="0">
                <a:latin typeface="+mj-lt"/>
              </a:rPr>
              <a:t>Bunun dışında birçok Ülkede ve Üniversitede bu konu hakkında yayınlamış tezler platformda mevcuttur. Sizler araştırma konunuz ile ilgili spesifik bir bölge yayınlanmış tezleri incelemek isteyebilirsiniz. Örneğin </a:t>
            </a:r>
            <a:r>
              <a:rPr lang="en-GB" i="1" dirty="0">
                <a:latin typeface="+mj-lt"/>
              </a:rPr>
              <a:t>“Canada”. </a:t>
            </a:r>
            <a:r>
              <a:rPr lang="en-GB" b="1" dirty="0">
                <a:latin typeface="+mj-lt"/>
              </a:rPr>
              <a:t>“</a:t>
            </a:r>
            <a:r>
              <a:rPr lang="tr-TR" b="1" dirty="0">
                <a:latin typeface="+mj-lt"/>
              </a:rPr>
              <a:t>Üniversite</a:t>
            </a:r>
            <a:r>
              <a:rPr lang="en-GB" b="1" dirty="0">
                <a:latin typeface="+mj-lt"/>
              </a:rPr>
              <a:t>/</a:t>
            </a:r>
            <a:r>
              <a:rPr lang="en-GB" b="1" dirty="0" err="1">
                <a:latin typeface="+mj-lt"/>
              </a:rPr>
              <a:t>Enstit</a:t>
            </a:r>
            <a:r>
              <a:rPr lang="tr-TR" b="1" dirty="0">
                <a:latin typeface="+mj-lt"/>
              </a:rPr>
              <a:t>ü konumu”</a:t>
            </a:r>
            <a:r>
              <a:rPr lang="tr-TR" dirty="0">
                <a:latin typeface="+mj-lt"/>
              </a:rPr>
              <a:t> bölümünden bölge seçimini yapıp </a:t>
            </a:r>
            <a:r>
              <a:rPr lang="en-GB" dirty="0">
                <a:latin typeface="+mj-lt"/>
              </a:rPr>
              <a:t>“</a:t>
            </a:r>
            <a:r>
              <a:rPr lang="en-GB" dirty="0" err="1">
                <a:latin typeface="+mj-lt"/>
              </a:rPr>
              <a:t>Uygula</a:t>
            </a:r>
            <a:r>
              <a:rPr lang="en-GB" dirty="0">
                <a:latin typeface="+mj-lt"/>
              </a:rPr>
              <a:t>” </a:t>
            </a:r>
            <a:r>
              <a:rPr lang="en-GB" dirty="0" err="1">
                <a:latin typeface="+mj-lt"/>
              </a:rPr>
              <a:t>demeniz</a:t>
            </a:r>
            <a:r>
              <a:rPr lang="en-GB" dirty="0">
                <a:latin typeface="+mj-lt"/>
              </a:rPr>
              <a:t> </a:t>
            </a:r>
            <a:r>
              <a:rPr lang="tr-TR" dirty="0">
                <a:latin typeface="+mj-lt"/>
              </a:rPr>
              <a:t>yeterli. </a:t>
            </a:r>
            <a:endParaRPr lang="en-US" dirty="0">
              <a:latin typeface="+mj-lt"/>
            </a:endParaRPr>
          </a:p>
        </p:txBody>
      </p:sp>
      <p:pic>
        <p:nvPicPr>
          <p:cNvPr id="9" name="Picture 8">
            <a:extLst>
              <a:ext uri="{FF2B5EF4-FFF2-40B4-BE49-F238E27FC236}">
                <a16:creationId xmlns:a16="http://schemas.microsoft.com/office/drawing/2014/main" xmlns="" id="{23E364F9-F7B5-404D-ACAD-7BA148DE8D7F}"/>
              </a:ext>
            </a:extLst>
          </p:cNvPr>
          <p:cNvPicPr>
            <a:picLocks noChangeAspect="1"/>
          </p:cNvPicPr>
          <p:nvPr/>
        </p:nvPicPr>
        <p:blipFill>
          <a:blip r:embed="rId3"/>
          <a:stretch>
            <a:fillRect/>
          </a:stretch>
        </p:blipFill>
        <p:spPr>
          <a:xfrm>
            <a:off x="5132245" y="1226370"/>
            <a:ext cx="7059755" cy="3778692"/>
          </a:xfrm>
          <a:prstGeom prst="rect">
            <a:avLst/>
          </a:prstGeom>
        </p:spPr>
      </p:pic>
      <p:sp>
        <p:nvSpPr>
          <p:cNvPr id="23" name="Arrow: Notched Right 22">
            <a:extLst>
              <a:ext uri="{FF2B5EF4-FFF2-40B4-BE49-F238E27FC236}">
                <a16:creationId xmlns:a16="http://schemas.microsoft.com/office/drawing/2014/main" xmlns="" id="{82BE1C97-1688-43DE-8495-D0A41AE29C98}"/>
              </a:ext>
            </a:extLst>
          </p:cNvPr>
          <p:cNvSpPr/>
          <p:nvPr/>
        </p:nvSpPr>
        <p:spPr>
          <a:xfrm rot="19701221" flipV="1">
            <a:off x="5422187" y="3493328"/>
            <a:ext cx="3232246" cy="60394"/>
          </a:xfrm>
          <a:prstGeom prst="notchedRightArrow">
            <a:avLst>
              <a:gd name="adj1" fmla="val 50000"/>
              <a:gd name="adj2" fmla="val 127440"/>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xmlns="" id="{00965976-2871-4466-8BAC-923B3D184CFB}"/>
              </a:ext>
            </a:extLst>
          </p:cNvPr>
          <p:cNvSpPr/>
          <p:nvPr/>
        </p:nvSpPr>
        <p:spPr>
          <a:xfrm>
            <a:off x="11019598" y="2411854"/>
            <a:ext cx="650449" cy="2733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174783"/>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5099"/>
          </a:xfrm>
        </p:spPr>
        <p:txBody>
          <a:bodyPr>
            <a:noAutofit/>
          </a:bodyPr>
          <a:lstStyle/>
          <a:p>
            <a:r>
              <a:rPr lang="en-GB" sz="3600" dirty="0" err="1">
                <a:latin typeface="Open Sans" panose="020B0606030504020204"/>
              </a:rPr>
              <a:t>Basit</a:t>
            </a:r>
            <a:r>
              <a:rPr lang="en-GB" sz="3600" dirty="0">
                <a:latin typeface="Open Sans" panose="020B0606030504020204"/>
              </a:rPr>
              <a:t> </a:t>
            </a:r>
            <a:r>
              <a:rPr lang="en-GB" sz="3600" dirty="0" err="1">
                <a:latin typeface="Open Sans" panose="020B0606030504020204"/>
              </a:rPr>
              <a:t>Arama</a:t>
            </a:r>
            <a:r>
              <a:rPr lang="en-GB" sz="3600" dirty="0">
                <a:latin typeface="Open Sans" panose="020B0606030504020204"/>
              </a:rPr>
              <a:t> DEMO</a:t>
            </a:r>
            <a:endParaRPr lang="en-US" sz="3600" b="0" dirty="0">
              <a:solidFill>
                <a:schemeClr val="tx1">
                  <a:lumMod val="95000"/>
                  <a:lumOff val="5000"/>
                </a:schemeClr>
              </a:solidFill>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274320" y="867980"/>
            <a:ext cx="4891839" cy="2031325"/>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tr-TR"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D170939E-2A92-42C7-B0DF-B1F8E33C9336}"/>
              </a:ext>
            </a:extLst>
          </p:cNvPr>
          <p:cNvSpPr txBox="1"/>
          <p:nvPr/>
        </p:nvSpPr>
        <p:spPr>
          <a:xfrm>
            <a:off x="76910" y="867980"/>
            <a:ext cx="7766609" cy="5584606"/>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v"/>
            </a:pPr>
            <a:r>
              <a:rPr lang="tr-TR" sz="2000" dirty="0">
                <a:latin typeface="+mj-lt"/>
              </a:rPr>
              <a:t>Seçmiş olduğunuz filitrelendirmeler dışında başka filitrelendirme seçeneklerinden de isterseniz seçimler yapabilirsiniz.(Yayınlanma Tarihi, Konu, Üniversite</a:t>
            </a:r>
            <a:r>
              <a:rPr lang="en-GB" sz="2000" dirty="0">
                <a:latin typeface="+mj-lt"/>
              </a:rPr>
              <a:t> </a:t>
            </a:r>
            <a:r>
              <a:rPr lang="en-GB" sz="2000" dirty="0" err="1">
                <a:latin typeface="+mj-lt"/>
              </a:rPr>
              <a:t>Enstitü</a:t>
            </a:r>
            <a:r>
              <a:rPr lang="en-GB" sz="2000" dirty="0">
                <a:latin typeface="+mj-lt"/>
              </a:rPr>
              <a:t>, </a:t>
            </a:r>
            <a:r>
              <a:rPr lang="en-GB" sz="2000" dirty="0" err="1">
                <a:latin typeface="+mj-lt"/>
              </a:rPr>
              <a:t>Dil</a:t>
            </a:r>
            <a:r>
              <a:rPr lang="en-GB" sz="2000" dirty="0">
                <a:latin typeface="+mj-lt"/>
              </a:rPr>
              <a:t>)</a:t>
            </a:r>
            <a:r>
              <a:rPr lang="tr-TR" sz="2000" dirty="0">
                <a:latin typeface="+mj-lt"/>
              </a:rPr>
              <a:t> Ne kadar doğru seçimler yaparsanız daha odaklı sonuçlara ulaşabilir ve sonuçları daha verimli inceleyebilirsiniz.</a:t>
            </a:r>
          </a:p>
          <a:p>
            <a:pPr algn="just">
              <a:lnSpc>
                <a:spcPct val="150000"/>
              </a:lnSpc>
            </a:pPr>
            <a:endParaRPr lang="en-US" sz="2000" dirty="0">
              <a:latin typeface="+mj-lt"/>
            </a:endParaRPr>
          </a:p>
          <a:p>
            <a:pPr marL="342900" indent="-342900" algn="just">
              <a:lnSpc>
                <a:spcPct val="150000"/>
              </a:lnSpc>
              <a:buFont typeface="Wingdings" panose="05000000000000000000" pitchFamily="2" charset="2"/>
              <a:buChar char="v"/>
            </a:pPr>
            <a:r>
              <a:rPr lang="en-GB" sz="2000" dirty="0" err="1">
                <a:latin typeface="+mj-lt"/>
              </a:rPr>
              <a:t>Yapt</a:t>
            </a:r>
            <a:r>
              <a:rPr lang="tr-TR" sz="2000" dirty="0">
                <a:latin typeface="+mj-lt"/>
              </a:rPr>
              <a:t>ığınız seçimler sonrasında sonuç sayfasında 12 sonuç bulunmaktadır. Bu bizim için oldukça odaklı bir sonuçtur. Bu sonuçlar içerisinde hem tam metin hem de özet bilgisine sahip tezler yer almaktadır. Sonuç sayfasında sadece Tam Metin sonuçları görmek isterseniz Tam Metin seçimini yapabilirsiniz. </a:t>
            </a:r>
          </a:p>
          <a:p>
            <a:pPr algn="just">
              <a:lnSpc>
                <a:spcPct val="150000"/>
              </a:lnSpc>
            </a:pPr>
            <a:r>
              <a:rPr lang="tr-TR" sz="2000" b="1" dirty="0">
                <a:latin typeface="+mj-lt"/>
              </a:rPr>
              <a:t>NOT:Bundan sonra platform üzerinde yapılacak tüm işlem detaylarına önceki slaytlardan inceleyebilirsiniz.</a:t>
            </a:r>
            <a:endParaRPr lang="en-US" sz="2000" b="1" dirty="0">
              <a:latin typeface="+mj-lt"/>
            </a:endParaRPr>
          </a:p>
        </p:txBody>
      </p:sp>
      <p:pic>
        <p:nvPicPr>
          <p:cNvPr id="4" name="Picture 3">
            <a:extLst>
              <a:ext uri="{FF2B5EF4-FFF2-40B4-BE49-F238E27FC236}">
                <a16:creationId xmlns:a16="http://schemas.microsoft.com/office/drawing/2014/main" xmlns="" id="{BD4355AA-6638-4C19-82B9-80E509C344B8}"/>
              </a:ext>
            </a:extLst>
          </p:cNvPr>
          <p:cNvPicPr>
            <a:picLocks noChangeAspect="1"/>
          </p:cNvPicPr>
          <p:nvPr/>
        </p:nvPicPr>
        <p:blipFill>
          <a:blip r:embed="rId3"/>
          <a:stretch>
            <a:fillRect/>
          </a:stretch>
        </p:blipFill>
        <p:spPr>
          <a:xfrm>
            <a:off x="8316297" y="0"/>
            <a:ext cx="3798793" cy="6410961"/>
          </a:xfrm>
          <a:prstGeom prst="rect">
            <a:avLst/>
          </a:prstGeom>
        </p:spPr>
      </p:pic>
      <p:sp>
        <p:nvSpPr>
          <p:cNvPr id="11" name="Oval 10">
            <a:extLst>
              <a:ext uri="{FF2B5EF4-FFF2-40B4-BE49-F238E27FC236}">
                <a16:creationId xmlns:a16="http://schemas.microsoft.com/office/drawing/2014/main" xmlns="" id="{CB10F383-DF62-48E9-B5B8-AE568A02E36A}"/>
              </a:ext>
            </a:extLst>
          </p:cNvPr>
          <p:cNvSpPr/>
          <p:nvPr/>
        </p:nvSpPr>
        <p:spPr>
          <a:xfrm>
            <a:off x="8238691" y="3229405"/>
            <a:ext cx="1122125" cy="3245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607556"/>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AE2A8-112D-5B48-BE17-A8D8F1957C0E}"/>
              </a:ext>
            </a:extLst>
          </p:cNvPr>
          <p:cNvSpPr>
            <a:spLocks noGrp="1"/>
          </p:cNvSpPr>
          <p:nvPr>
            <p:ph type="title"/>
          </p:nvPr>
        </p:nvSpPr>
        <p:spPr>
          <a:xfrm>
            <a:off x="0" y="2899529"/>
            <a:ext cx="12190268" cy="1169551"/>
          </a:xfrm>
        </p:spPr>
        <p:txBody>
          <a:bodyPr/>
          <a:lstStyle/>
          <a:p>
            <a:r>
              <a:rPr lang="en-GB" sz="4000" b="1" dirty="0">
                <a:latin typeface="Open Sans" panose="020B0606030504020204"/>
              </a:rPr>
              <a:t>ProQuest </a:t>
            </a:r>
            <a:r>
              <a:rPr lang="tr-TR" sz="4000" b="1" dirty="0"/>
              <a:t>Destek Kaynakları</a:t>
            </a:r>
            <a:endParaRPr lang="en-GB" sz="4000" b="1" dirty="0">
              <a:latin typeface="Open Sans" panose="020B0606030504020204"/>
            </a:endParaRPr>
          </a:p>
        </p:txBody>
      </p:sp>
    </p:spTree>
    <p:custDataLst>
      <p:tags r:id="rId1"/>
    </p:custDataLst>
    <p:extLst>
      <p:ext uri="{BB962C8B-B14F-4D97-AF65-F5344CB8AC3E}">
        <p14:creationId xmlns:p14="http://schemas.microsoft.com/office/powerpoint/2010/main" val="44245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7DE416-B695-4EF6-BBB3-C9FB68362A62}"/>
              </a:ext>
            </a:extLst>
          </p:cNvPr>
          <p:cNvSpPr>
            <a:spLocks noGrp="1"/>
          </p:cNvSpPr>
          <p:nvPr>
            <p:ph type="title"/>
          </p:nvPr>
        </p:nvSpPr>
        <p:spPr/>
        <p:txBody>
          <a:bodyPr/>
          <a:lstStyle/>
          <a:p>
            <a:r>
              <a:rPr lang="tr-TR" sz="3600" dirty="0">
                <a:latin typeface="Open Sans" panose="020B0606030504020204"/>
              </a:rPr>
              <a:t>ProQuest Destek Kaynakları</a:t>
            </a:r>
            <a:endParaRPr lang="en-US" sz="3600" dirty="0"/>
          </a:p>
        </p:txBody>
      </p:sp>
      <p:sp>
        <p:nvSpPr>
          <p:cNvPr id="3" name="Content Placeholder 2">
            <a:extLst>
              <a:ext uri="{FF2B5EF4-FFF2-40B4-BE49-F238E27FC236}">
                <a16:creationId xmlns:a16="http://schemas.microsoft.com/office/drawing/2014/main" xmlns="" id="{1EC43A45-DEE9-4293-AFFA-68A6B8A36211}"/>
              </a:ext>
            </a:extLst>
          </p:cNvPr>
          <p:cNvSpPr>
            <a:spLocks noGrp="1"/>
          </p:cNvSpPr>
          <p:nvPr>
            <p:ph idx="1"/>
          </p:nvPr>
        </p:nvSpPr>
        <p:spPr>
          <a:xfrm>
            <a:off x="483870" y="1094591"/>
            <a:ext cx="11551248" cy="5199380"/>
          </a:xfrm>
        </p:spPr>
        <p:txBody>
          <a:bodyPr>
            <a:normAutofit/>
          </a:bodyPr>
          <a:lstStyle/>
          <a:p>
            <a:r>
              <a:rPr lang="en-US" sz="2400" b="1" dirty="0" err="1"/>
              <a:t>LibGuide</a:t>
            </a:r>
            <a:r>
              <a:rPr lang="en-US" sz="2400" dirty="0"/>
              <a:t>: </a:t>
            </a:r>
            <a:endParaRPr lang="tr-TR" sz="2400" dirty="0"/>
          </a:p>
          <a:p>
            <a:pPr marL="0" indent="0">
              <a:buNone/>
            </a:pPr>
            <a:r>
              <a:rPr lang="tr-TR" sz="2400" dirty="0">
                <a:hlinkClick r:id="rId2"/>
              </a:rPr>
              <a:t>Türkçe: </a:t>
            </a:r>
            <a:r>
              <a:rPr lang="en-US" sz="2400" dirty="0">
                <a:hlinkClick r:id="rId2"/>
              </a:rPr>
              <a:t>http://proquest.libguides.com/PQDT</a:t>
            </a:r>
            <a:endParaRPr lang="tr-TR" sz="2400" dirty="0"/>
          </a:p>
          <a:p>
            <a:r>
              <a:rPr lang="en-GB" sz="2400" b="1" dirty="0"/>
              <a:t>ProQuest </a:t>
            </a:r>
            <a:r>
              <a:rPr lang="en-GB" sz="2400" b="1" dirty="0" err="1"/>
              <a:t>Dissertations&amp;Theses</a:t>
            </a:r>
            <a:r>
              <a:rPr lang="en-GB" sz="2400" b="1" dirty="0"/>
              <a:t> </a:t>
            </a:r>
            <a:r>
              <a:rPr lang="tr-TR" sz="2400" b="1" dirty="0"/>
              <a:t>Türkçe Video sayfası</a:t>
            </a:r>
          </a:p>
          <a:p>
            <a:pPr marL="0" indent="0">
              <a:buNone/>
            </a:pPr>
            <a:r>
              <a:rPr lang="en-US" sz="2400" u="sng" dirty="0">
                <a:hlinkClick r:id="rId3"/>
              </a:rPr>
              <a:t>https://www.proquest.com/go/turkishvideos</a:t>
            </a:r>
            <a:endParaRPr lang="en-US" sz="2400" dirty="0"/>
          </a:p>
          <a:p>
            <a:r>
              <a:rPr lang="tr-TR" sz="2400" b="1" dirty="0"/>
              <a:t>ProQuest Dissertations&amp;Theses Global ile ilgili sorularınız için destek ekibi ile iletişime geçin:</a:t>
            </a:r>
          </a:p>
          <a:p>
            <a:pPr marL="0" indent="0">
              <a:buNone/>
            </a:pPr>
            <a:r>
              <a:rPr lang="en-GB" sz="2400" dirty="0">
                <a:hlinkClick r:id="rId4"/>
              </a:rPr>
              <a:t>Email.TechnicalSupport@proquest.com</a:t>
            </a:r>
            <a:r>
              <a:rPr lang="en-GB" sz="2400" dirty="0"/>
              <a:t> </a:t>
            </a:r>
          </a:p>
          <a:p>
            <a:pPr marL="0" indent="0">
              <a:buNone/>
            </a:pPr>
            <a:r>
              <a:rPr lang="en-US" sz="2400" u="sng" dirty="0">
                <a:hlinkClick r:id="rId5"/>
              </a:rPr>
              <a:t>training@proquest.com</a:t>
            </a:r>
            <a:r>
              <a:rPr lang="tr-TR" sz="2400" u="sng" dirty="0"/>
              <a:t> </a:t>
            </a:r>
            <a:r>
              <a:rPr lang="en-GB" sz="2400" dirty="0"/>
              <a:t> </a:t>
            </a:r>
            <a:endParaRPr lang="tr-TR" sz="2400" dirty="0"/>
          </a:p>
        </p:txBody>
      </p:sp>
      <p:sp>
        <p:nvSpPr>
          <p:cNvPr id="4" name="Slide Number Placeholder 3">
            <a:extLst>
              <a:ext uri="{FF2B5EF4-FFF2-40B4-BE49-F238E27FC236}">
                <a16:creationId xmlns:a16="http://schemas.microsoft.com/office/drawing/2014/main" xmlns="" id="{8365F869-FE73-4ED4-BBB2-FAF58696CDA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98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xmlns="" id="{47B10C74-AC82-4E1C-B63D-75F485E73265}"/>
              </a:ext>
            </a:extLst>
          </p:cNvPr>
          <p:cNvSpPr>
            <a:spLocks noGrp="1"/>
          </p:cNvSpPr>
          <p:nvPr>
            <p:ph type="title"/>
          </p:nvPr>
        </p:nvSpPr>
        <p:spPr>
          <a:xfrm>
            <a:off x="274320" y="182881"/>
            <a:ext cx="10972800" cy="680720"/>
          </a:xfrm>
        </p:spPr>
        <p:txBody>
          <a:bodyPr/>
          <a:lstStyle/>
          <a:p>
            <a:r>
              <a:rPr lang="tr-TR" sz="3600" dirty="0">
                <a:latin typeface="Open Sans" panose="020B0606030504020204"/>
              </a:rPr>
              <a:t>Sonuç olarak;</a:t>
            </a:r>
            <a:endParaRPr lang="en-US" sz="3600" dirty="0">
              <a:latin typeface="+mj-lt"/>
            </a:endParaRPr>
          </a:p>
        </p:txBody>
      </p:sp>
      <p:sp>
        <p:nvSpPr>
          <p:cNvPr id="9" name="Content Placeholder 7">
            <a:extLst>
              <a:ext uri="{FF2B5EF4-FFF2-40B4-BE49-F238E27FC236}">
                <a16:creationId xmlns:a16="http://schemas.microsoft.com/office/drawing/2014/main" xmlns="" id="{16A8B796-948D-4F31-AE31-BEDA9EFA546A}"/>
              </a:ext>
            </a:extLst>
          </p:cNvPr>
          <p:cNvSpPr>
            <a:spLocks noGrp="1"/>
          </p:cNvSpPr>
          <p:nvPr>
            <p:ph idx="1"/>
          </p:nvPr>
        </p:nvSpPr>
        <p:spPr>
          <a:xfrm>
            <a:off x="274320" y="953561"/>
            <a:ext cx="10972800" cy="3649980"/>
          </a:xfrm>
        </p:spPr>
        <p:txBody>
          <a:bodyPr>
            <a:normAutofit/>
          </a:bodyPr>
          <a:lstStyle/>
          <a:p>
            <a:pPr marL="0" indent="0">
              <a:buNone/>
            </a:pPr>
            <a:r>
              <a:rPr lang="en-US" b="1" i="1" u="sng" dirty="0"/>
              <a:t>Bu </a:t>
            </a:r>
            <a:r>
              <a:rPr lang="en-US" b="1" i="1" u="sng" dirty="0" err="1"/>
              <a:t>oturumdan</a:t>
            </a:r>
            <a:r>
              <a:rPr lang="en-US" b="1" i="1" u="sng" dirty="0"/>
              <a:t> </a:t>
            </a:r>
            <a:r>
              <a:rPr lang="en-US" b="1" i="1" u="sng" dirty="0" err="1"/>
              <a:t>sonra</a:t>
            </a:r>
            <a:r>
              <a:rPr lang="en-US" b="1" i="1" u="sng" dirty="0"/>
              <a:t> </a:t>
            </a:r>
            <a:r>
              <a:rPr lang="tr-TR" b="1" i="1" u="sng" dirty="0"/>
              <a:t>yapabilecekleriniz;</a:t>
            </a:r>
            <a:endParaRPr lang="en-US" b="1" i="1" u="sng" dirty="0"/>
          </a:p>
          <a:p>
            <a:r>
              <a:rPr lang="tr-TR" dirty="0"/>
              <a:t>Platformun kullanımı hakkında bilgi sahibi olacak ve a</a:t>
            </a:r>
            <a:r>
              <a:rPr lang="en-US" dirty="0" err="1"/>
              <a:t>raştırmanızla</a:t>
            </a:r>
            <a:r>
              <a:rPr lang="en-US" dirty="0"/>
              <a:t> </a:t>
            </a:r>
            <a:r>
              <a:rPr lang="en-US" dirty="0" err="1"/>
              <a:t>ilgili</a:t>
            </a:r>
            <a:r>
              <a:rPr lang="en-US" dirty="0"/>
              <a:t> </a:t>
            </a:r>
            <a:r>
              <a:rPr lang="en-US" dirty="0" err="1"/>
              <a:t>bilgileri</a:t>
            </a:r>
            <a:r>
              <a:rPr lang="en-US" dirty="0"/>
              <a:t> </a:t>
            </a:r>
            <a:r>
              <a:rPr lang="en-US" dirty="0" err="1"/>
              <a:t>keşfed</a:t>
            </a:r>
            <a:r>
              <a:rPr lang="tr-TR" dirty="0"/>
              <a:t>ip</a:t>
            </a:r>
            <a:r>
              <a:rPr lang="en-US" dirty="0"/>
              <a:t> </a:t>
            </a:r>
            <a:r>
              <a:rPr lang="tr-TR" dirty="0"/>
              <a:t>yönetebileceksiniz.</a:t>
            </a:r>
            <a:endParaRPr lang="en-US" dirty="0"/>
          </a:p>
          <a:p>
            <a:r>
              <a:rPr lang="en-US" dirty="0" err="1"/>
              <a:t>Akademik</a:t>
            </a:r>
            <a:r>
              <a:rPr lang="en-US" dirty="0"/>
              <a:t> </a:t>
            </a:r>
            <a:r>
              <a:rPr lang="en-US" dirty="0" err="1"/>
              <a:t>araştırmanızı</a:t>
            </a:r>
            <a:r>
              <a:rPr lang="en-US" dirty="0"/>
              <a:t> </a:t>
            </a:r>
            <a:r>
              <a:rPr lang="en-US" dirty="0" err="1"/>
              <a:t>ilgili</a:t>
            </a:r>
            <a:r>
              <a:rPr lang="en-US" dirty="0"/>
              <a:t> </a:t>
            </a:r>
            <a:r>
              <a:rPr lang="en-US" dirty="0" err="1"/>
              <a:t>veriler</a:t>
            </a:r>
            <a:r>
              <a:rPr lang="en-US" dirty="0"/>
              <a:t> ve </a:t>
            </a:r>
            <a:r>
              <a:rPr lang="en-US" dirty="0" err="1"/>
              <a:t>görüşlerle</a:t>
            </a:r>
            <a:r>
              <a:rPr lang="en-US" dirty="0"/>
              <a:t> </a:t>
            </a:r>
            <a:r>
              <a:rPr lang="en-US" dirty="0" err="1"/>
              <a:t>güçlendir</a:t>
            </a:r>
            <a:r>
              <a:rPr lang="tr-TR" dirty="0"/>
              <a:t>ebileceksiniz.</a:t>
            </a:r>
            <a:endParaRPr lang="en-US" dirty="0"/>
          </a:p>
          <a:p>
            <a:r>
              <a:rPr lang="en-US" dirty="0" err="1"/>
              <a:t>Araştırma</a:t>
            </a:r>
            <a:r>
              <a:rPr lang="tr-TR" dirty="0"/>
              <a:t> alanınız ile ilgili güncel bilgilere erişebileceksiniz.</a:t>
            </a:r>
            <a:endParaRPr lang="en-US" dirty="0"/>
          </a:p>
        </p:txBody>
      </p:sp>
    </p:spTree>
    <p:custDataLst>
      <p:tags r:id="rId1"/>
    </p:custDataLst>
    <p:extLst>
      <p:ext uri="{BB962C8B-B14F-4D97-AF65-F5344CB8AC3E}">
        <p14:creationId xmlns:p14="http://schemas.microsoft.com/office/powerpoint/2010/main" val="343559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xmlns="" id="{1C2A4D3B-41AD-B643-AF0F-85A9BB601434}"/>
              </a:ext>
            </a:extLst>
          </p:cNvPr>
          <p:cNvSpPr>
            <a:spLocks noGrp="1"/>
          </p:cNvSpPr>
          <p:nvPr>
            <p:ph type="body" sz="quarter" idx="14"/>
          </p:nvPr>
        </p:nvSpPr>
        <p:spPr/>
        <p:txBody>
          <a:bodyPr>
            <a:normAutofit/>
          </a:bodyPr>
          <a:lstStyle/>
          <a:p>
            <a:r>
              <a:rPr lang="en-GB" sz="2400" dirty="0"/>
              <a:t>H</a:t>
            </a:r>
            <a:r>
              <a:rPr lang="en-US" sz="2400" dirty="0" err="1"/>
              <a:t>azal</a:t>
            </a:r>
            <a:r>
              <a:rPr lang="en-US" sz="2400" dirty="0"/>
              <a:t> Y</a:t>
            </a:r>
            <a:r>
              <a:rPr lang="tr-TR" sz="2400" dirty="0"/>
              <a:t>ılmaz-Teknik Eğitim ve Danışmanlık Ortağı</a:t>
            </a:r>
            <a:endParaRPr lang="en-US" sz="2400" dirty="0"/>
          </a:p>
        </p:txBody>
      </p:sp>
    </p:spTree>
    <p:custDataLst>
      <p:tags r:id="rId1"/>
    </p:custDataLst>
    <p:extLst>
      <p:ext uri="{BB962C8B-B14F-4D97-AF65-F5344CB8AC3E}">
        <p14:creationId xmlns:p14="http://schemas.microsoft.com/office/powerpoint/2010/main" val="40471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1072178"/>
          </a:xfrm>
        </p:spPr>
        <p:txBody>
          <a:bodyPr>
            <a:noAutofit/>
          </a:bodyPr>
          <a:lstStyle/>
          <a:p>
            <a:r>
              <a:rPr lang="en-US" sz="3600" dirty="0">
                <a:latin typeface="Open Sans"/>
              </a:rPr>
              <a:t>ProQuest Dissertations &amp; Theses Global</a:t>
            </a:r>
            <a:r>
              <a:rPr lang="tr-TR" sz="3600" dirty="0">
                <a:latin typeface="Open Sans"/>
              </a:rPr>
              <a:t> hakkında</a:t>
            </a:r>
            <a:endParaRPr lang="en-US" sz="3600" b="0" dirty="0">
              <a:solidFill>
                <a:schemeClr val="tx1">
                  <a:lumMod val="95000"/>
                  <a:lumOff val="5000"/>
                </a:schemeClr>
              </a:solidFill>
              <a:latin typeface="Open Sans"/>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0" y="1236702"/>
            <a:ext cx="5957740" cy="4956613"/>
          </a:xfrm>
          <a:prstGeom prst="rect">
            <a:avLst/>
          </a:prstGeom>
        </p:spPr>
        <p:txBody>
          <a:bodyPr wrap="square">
            <a:spAutoFit/>
          </a:bodyPr>
          <a:lstStyle/>
          <a:p>
            <a:pPr marL="342900" lvl="0" indent="-342900" algn="just">
              <a:lnSpc>
                <a:spcPct val="150000"/>
              </a:lnSpc>
              <a:spcAft>
                <a:spcPts val="900"/>
              </a:spcAft>
              <a:buFont typeface="Arial" panose="020B0604020202020204" pitchFamily="34" charset="0"/>
              <a:buChar char="•"/>
            </a:pPr>
            <a:r>
              <a:rPr lang="tr-TR" sz="2200" dirty="0">
                <a:solidFill>
                  <a:prstClr val="black">
                    <a:lumMod val="95000"/>
                    <a:lumOff val="5000"/>
                  </a:prstClr>
                </a:solidFill>
                <a:latin typeface="+mj-lt"/>
              </a:rPr>
              <a:t>Dünyadaki en büyük tez koleksiyonudur. </a:t>
            </a:r>
          </a:p>
          <a:p>
            <a:pPr marL="342900" indent="-342900" algn="just">
              <a:lnSpc>
                <a:spcPct val="150000"/>
              </a:lnSpc>
              <a:spcAft>
                <a:spcPts val="900"/>
              </a:spcAft>
              <a:buFont typeface="Arial" panose="020B0604020202020204" pitchFamily="34" charset="0"/>
              <a:buChar char="•"/>
            </a:pPr>
            <a:r>
              <a:rPr lang="tr-TR" sz="2200" dirty="0">
                <a:solidFill>
                  <a:prstClr val="black"/>
                </a:solidFill>
                <a:latin typeface="+mj-lt"/>
              </a:rPr>
              <a:t>4.5 milyondan fazla tez içeriğine sahiptir. Ve platformda </a:t>
            </a:r>
            <a:r>
              <a:rPr lang="en-US" sz="2200" dirty="0">
                <a:solidFill>
                  <a:prstClr val="black"/>
                </a:solidFill>
                <a:latin typeface="+mj-lt"/>
              </a:rPr>
              <a:t>2.4 </a:t>
            </a:r>
            <a:r>
              <a:rPr lang="en-US" sz="2200" dirty="0" err="1">
                <a:solidFill>
                  <a:prstClr val="black"/>
                </a:solidFill>
                <a:latin typeface="+mj-lt"/>
              </a:rPr>
              <a:t>milyondan</a:t>
            </a:r>
            <a:r>
              <a:rPr lang="en-US" sz="2200" dirty="0">
                <a:solidFill>
                  <a:prstClr val="black"/>
                </a:solidFill>
                <a:latin typeface="+mj-lt"/>
              </a:rPr>
              <a:t> </a:t>
            </a:r>
            <a:r>
              <a:rPr lang="en-US" sz="2200" dirty="0" err="1">
                <a:solidFill>
                  <a:prstClr val="black"/>
                </a:solidFill>
                <a:latin typeface="+mj-lt"/>
              </a:rPr>
              <a:t>fazla</a:t>
            </a:r>
            <a:r>
              <a:rPr lang="en-US" sz="2200" dirty="0">
                <a:solidFill>
                  <a:prstClr val="black"/>
                </a:solidFill>
                <a:latin typeface="+mj-lt"/>
              </a:rPr>
              <a:t> tam </a:t>
            </a:r>
            <a:r>
              <a:rPr lang="en-US" sz="2200" dirty="0" err="1">
                <a:solidFill>
                  <a:prstClr val="black"/>
                </a:solidFill>
                <a:latin typeface="+mj-lt"/>
              </a:rPr>
              <a:t>metin</a:t>
            </a:r>
            <a:r>
              <a:rPr lang="en-US" sz="2200" dirty="0">
                <a:solidFill>
                  <a:prstClr val="black"/>
                </a:solidFill>
                <a:latin typeface="+mj-lt"/>
              </a:rPr>
              <a:t> </a:t>
            </a:r>
            <a:r>
              <a:rPr lang="tr-TR" sz="2200" dirty="0">
                <a:solidFill>
                  <a:prstClr val="black"/>
                </a:solidFill>
                <a:latin typeface="+mj-lt"/>
              </a:rPr>
              <a:t>tez bulunmaktadır.</a:t>
            </a:r>
            <a:endParaRPr lang="tr-TR" sz="2200" dirty="0">
              <a:solidFill>
                <a:prstClr val="black">
                  <a:lumMod val="95000"/>
                  <a:lumOff val="5000"/>
                </a:prstClr>
              </a:solidFill>
              <a:latin typeface="+mj-lt"/>
            </a:endParaRPr>
          </a:p>
          <a:p>
            <a:pPr marL="342900" lvl="0" indent="-342900" algn="just">
              <a:lnSpc>
                <a:spcPct val="150000"/>
              </a:lnSpc>
              <a:spcAft>
                <a:spcPts val="900"/>
              </a:spcAft>
              <a:buFont typeface="Arial" panose="020B0604020202020204" pitchFamily="34" charset="0"/>
              <a:buChar char="•"/>
            </a:pPr>
            <a:r>
              <a:rPr lang="en-US" sz="2200" dirty="0" err="1">
                <a:solidFill>
                  <a:prstClr val="black">
                    <a:lumMod val="95000"/>
                    <a:lumOff val="5000"/>
                  </a:prstClr>
                </a:solidFill>
                <a:latin typeface="+mj-lt"/>
              </a:rPr>
              <a:t>Dünyadaki</a:t>
            </a:r>
            <a:r>
              <a:rPr lang="en-US" sz="2200" dirty="0">
                <a:solidFill>
                  <a:prstClr val="black">
                    <a:lumMod val="95000"/>
                    <a:lumOff val="5000"/>
                  </a:prstClr>
                </a:solidFill>
                <a:latin typeface="+mj-lt"/>
              </a:rPr>
              <a:t> </a:t>
            </a:r>
            <a:r>
              <a:rPr lang="en-US" sz="2200" dirty="0" err="1">
                <a:solidFill>
                  <a:prstClr val="black">
                    <a:lumMod val="95000"/>
                    <a:lumOff val="5000"/>
                  </a:prstClr>
                </a:solidFill>
                <a:latin typeface="+mj-lt"/>
              </a:rPr>
              <a:t>doktora</a:t>
            </a:r>
            <a:r>
              <a:rPr lang="en-US" sz="2200" dirty="0">
                <a:solidFill>
                  <a:prstClr val="black">
                    <a:lumMod val="95000"/>
                    <a:lumOff val="5000"/>
                  </a:prstClr>
                </a:solidFill>
                <a:latin typeface="+mj-lt"/>
              </a:rPr>
              <a:t> </a:t>
            </a:r>
            <a:r>
              <a:rPr lang="en-US" sz="2200" dirty="0" err="1">
                <a:solidFill>
                  <a:prstClr val="black">
                    <a:lumMod val="95000"/>
                    <a:lumOff val="5000"/>
                  </a:prstClr>
                </a:solidFill>
                <a:latin typeface="+mj-lt"/>
              </a:rPr>
              <a:t>tezleri</a:t>
            </a:r>
            <a:r>
              <a:rPr lang="en-US" sz="2200" dirty="0">
                <a:solidFill>
                  <a:prstClr val="black">
                    <a:lumMod val="95000"/>
                    <a:lumOff val="5000"/>
                  </a:prstClr>
                </a:solidFill>
                <a:latin typeface="+mj-lt"/>
              </a:rPr>
              <a:t> ve </a:t>
            </a:r>
            <a:r>
              <a:rPr lang="en-US" sz="2200" dirty="0" err="1">
                <a:solidFill>
                  <a:prstClr val="black">
                    <a:lumMod val="95000"/>
                    <a:lumOff val="5000"/>
                  </a:prstClr>
                </a:solidFill>
                <a:latin typeface="+mj-lt"/>
              </a:rPr>
              <a:t>yüksek</a:t>
            </a:r>
            <a:r>
              <a:rPr lang="en-US" sz="2200" dirty="0">
                <a:solidFill>
                  <a:prstClr val="black">
                    <a:lumMod val="95000"/>
                    <a:lumOff val="5000"/>
                  </a:prstClr>
                </a:solidFill>
                <a:latin typeface="+mj-lt"/>
              </a:rPr>
              <a:t> </a:t>
            </a:r>
            <a:r>
              <a:rPr lang="en-US" sz="2200" dirty="0" err="1">
                <a:solidFill>
                  <a:prstClr val="black">
                    <a:lumMod val="95000"/>
                    <a:lumOff val="5000"/>
                  </a:prstClr>
                </a:solidFill>
                <a:latin typeface="+mj-lt"/>
              </a:rPr>
              <a:t>lisans</a:t>
            </a:r>
            <a:r>
              <a:rPr lang="en-US" sz="2200" dirty="0">
                <a:solidFill>
                  <a:prstClr val="black">
                    <a:lumMod val="95000"/>
                    <a:lumOff val="5000"/>
                  </a:prstClr>
                </a:solidFill>
                <a:latin typeface="+mj-lt"/>
              </a:rPr>
              <a:t> </a:t>
            </a:r>
            <a:r>
              <a:rPr lang="en-US" sz="2200" dirty="0" err="1">
                <a:solidFill>
                  <a:prstClr val="black">
                    <a:lumMod val="95000"/>
                    <a:lumOff val="5000"/>
                  </a:prstClr>
                </a:solidFill>
                <a:latin typeface="+mj-lt"/>
              </a:rPr>
              <a:t>tezlerin</a:t>
            </a:r>
            <a:r>
              <a:rPr lang="tr-TR" sz="2200" dirty="0">
                <a:solidFill>
                  <a:prstClr val="black">
                    <a:lumMod val="95000"/>
                    <a:lumOff val="5000"/>
                  </a:prstClr>
                </a:solidFill>
                <a:latin typeface="+mj-lt"/>
              </a:rPr>
              <a:t>den </a:t>
            </a:r>
            <a:r>
              <a:rPr lang="en-US" sz="2200" dirty="0" err="1">
                <a:solidFill>
                  <a:prstClr val="black">
                    <a:lumMod val="95000"/>
                    <a:lumOff val="5000"/>
                  </a:prstClr>
                </a:solidFill>
                <a:latin typeface="+mj-lt"/>
              </a:rPr>
              <a:t>geniş</a:t>
            </a:r>
            <a:r>
              <a:rPr lang="en-US" sz="2200" dirty="0">
                <a:solidFill>
                  <a:prstClr val="black">
                    <a:lumMod val="95000"/>
                    <a:lumOff val="5000"/>
                  </a:prstClr>
                </a:solidFill>
                <a:latin typeface="+mj-lt"/>
              </a:rPr>
              <a:t> </a:t>
            </a:r>
            <a:r>
              <a:rPr lang="tr-TR" sz="2200" dirty="0">
                <a:solidFill>
                  <a:prstClr val="black">
                    <a:lumMod val="95000"/>
                    <a:lumOff val="5000"/>
                  </a:prstClr>
                </a:solidFill>
                <a:latin typeface="+mj-lt"/>
              </a:rPr>
              <a:t>bir kolleksiyona sahiptir.</a:t>
            </a:r>
          </a:p>
          <a:p>
            <a:pPr marL="342900" indent="-342900" algn="just">
              <a:lnSpc>
                <a:spcPct val="150000"/>
              </a:lnSpc>
              <a:spcAft>
                <a:spcPts val="900"/>
              </a:spcAft>
              <a:buFont typeface="Arial" panose="020B0604020202020204" pitchFamily="34" charset="0"/>
              <a:buChar char="•"/>
            </a:pPr>
            <a:r>
              <a:rPr lang="tr-TR" sz="2200" dirty="0">
                <a:solidFill>
                  <a:prstClr val="black">
                    <a:lumMod val="95000"/>
                    <a:lumOff val="5000"/>
                  </a:prstClr>
                </a:solidFill>
                <a:latin typeface="+mj-lt"/>
              </a:rPr>
              <a:t>Multidisipliner veritabanıdır: </a:t>
            </a:r>
            <a:r>
              <a:rPr kumimoji="0" lang="tr-TR" sz="2200" b="0" i="0" u="none" strike="noStrike" kern="1200" cap="none" spc="0" normalizeH="0" baseline="0" noProof="0" dirty="0">
                <a:ln>
                  <a:noFill/>
                </a:ln>
                <a:solidFill>
                  <a:prstClr val="black"/>
                </a:solidFill>
                <a:effectLst/>
                <a:uLnTx/>
                <a:uFillTx/>
                <a:latin typeface="+mj-lt"/>
                <a:ea typeface="+mn-ea"/>
                <a:cs typeface="+mn-cs"/>
              </a:rPr>
              <a:t>Tüm alanlardaki araştırmacılar için önemli ve değerli bir içerik sunmaktadır.</a:t>
            </a:r>
            <a:endParaRPr kumimoji="0" lang="en-US" sz="2200" b="0" i="0" u="none" strike="noStrike" kern="1200" cap="none" spc="0" normalizeH="0" baseline="0" noProof="0" dirty="0">
              <a:ln>
                <a:noFill/>
              </a:ln>
              <a:solidFill>
                <a:prstClr val="black"/>
              </a:solidFill>
              <a:effectLst/>
              <a:uLnTx/>
              <a:uFillTx/>
              <a:latin typeface="+mj-lt"/>
              <a:ea typeface="+mn-ea"/>
              <a:cs typeface="+mn-cs"/>
            </a:endParaRPr>
          </a:p>
        </p:txBody>
      </p:sp>
      <p:pic>
        <p:nvPicPr>
          <p:cNvPr id="2052" name="Picture 4" descr="http://media2.proquest.com/images/dissertations-theses-category-featured.jpg">
            <a:extLst>
              <a:ext uri="{FF2B5EF4-FFF2-40B4-BE49-F238E27FC236}">
                <a16:creationId xmlns:a16="http://schemas.microsoft.com/office/drawing/2014/main" xmlns="" id="{6F7372EC-8ADD-4A48-B20F-613600A9F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740" y="1255059"/>
            <a:ext cx="5959940" cy="436684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709686"/>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1072178"/>
          </a:xfrm>
        </p:spPr>
        <p:txBody>
          <a:bodyPr>
            <a:noAutofit/>
          </a:bodyPr>
          <a:lstStyle/>
          <a:p>
            <a:r>
              <a:rPr lang="en-US" sz="3600" dirty="0">
                <a:latin typeface="Open Sans"/>
              </a:rPr>
              <a:t>ProQuest Dissertations &amp; Theses Global</a:t>
            </a:r>
            <a:r>
              <a:rPr lang="tr-TR" sz="3600" dirty="0">
                <a:latin typeface="Open Sans"/>
              </a:rPr>
              <a:t> hakkında</a:t>
            </a:r>
            <a:endParaRPr lang="en-US" sz="3600" b="0" dirty="0">
              <a:solidFill>
                <a:schemeClr val="tx1">
                  <a:lumMod val="95000"/>
                  <a:lumOff val="5000"/>
                </a:schemeClr>
              </a:solidFill>
              <a:latin typeface="Open Sans"/>
            </a:endParaRPr>
          </a:p>
        </p:txBody>
      </p:sp>
      <p:sp>
        <p:nvSpPr>
          <p:cNvPr id="10" name="Rectangle 9">
            <a:extLst>
              <a:ext uri="{FF2B5EF4-FFF2-40B4-BE49-F238E27FC236}">
                <a16:creationId xmlns:a16="http://schemas.microsoft.com/office/drawing/2014/main" xmlns="" id="{2B2767AE-4E1E-411D-90D1-D80AFE2D8806}"/>
              </a:ext>
            </a:extLst>
          </p:cNvPr>
          <p:cNvSpPr/>
          <p:nvPr/>
        </p:nvSpPr>
        <p:spPr>
          <a:xfrm>
            <a:off x="0" y="1236702"/>
            <a:ext cx="5957740" cy="5509200"/>
          </a:xfrm>
          <a:prstGeom prst="rect">
            <a:avLst/>
          </a:prstGeom>
        </p:spPr>
        <p:txBody>
          <a:bodyPr wrap="square">
            <a:spAutoFit/>
          </a:bodyPr>
          <a:lstStyle/>
          <a:p>
            <a:pPr marL="342900" indent="-342900" algn="just">
              <a:lnSpc>
                <a:spcPct val="150000"/>
              </a:lnSpc>
              <a:spcAft>
                <a:spcPts val="900"/>
              </a:spcAft>
              <a:buFont typeface="Arial" panose="020B0604020202020204" pitchFamily="34" charset="0"/>
              <a:buChar char="•"/>
            </a:pPr>
            <a:r>
              <a:rPr lang="tr-TR" sz="2000" dirty="0">
                <a:solidFill>
                  <a:prstClr val="black">
                    <a:lumMod val="95000"/>
                    <a:lumOff val="5000"/>
                  </a:prstClr>
                </a:solidFill>
                <a:latin typeface="+mj-lt"/>
              </a:rPr>
              <a:t>Tezler, birçok farklı ülkede binlerce kurumdan lisansüstü öğrenciler tarafından yazılmıştır.</a:t>
            </a:r>
          </a:p>
          <a:p>
            <a:pPr marL="342900" lvl="0" indent="-342900" algn="just">
              <a:lnSpc>
                <a:spcPct val="150000"/>
              </a:lnSpc>
              <a:spcAft>
                <a:spcPts val="900"/>
              </a:spcAft>
              <a:buFont typeface="Arial" panose="020B0604020202020204" pitchFamily="34" charset="0"/>
              <a:buChar char="•"/>
            </a:pPr>
            <a:r>
              <a:rPr lang="tr-TR" sz="2000" dirty="0">
                <a:solidFill>
                  <a:prstClr val="black">
                    <a:lumMod val="95000"/>
                    <a:lumOff val="5000"/>
                  </a:prstClr>
                </a:solidFill>
                <a:latin typeface="+mj-lt"/>
              </a:rPr>
              <a:t>PQDT Global'in içerik ortakları arasında Londra Üniversitesi, Londra Ekonomi ve Siyaset Bilimi Okulu, Cardiff Üniversitesi, Leicester Üniversitesi, Aberdeen Üniversitesi, Bath Üniversitesi ve Valencia Üniversitesi bulunmaktadır.</a:t>
            </a:r>
          </a:p>
          <a:p>
            <a:pPr marL="342900" indent="-342900" algn="just">
              <a:lnSpc>
                <a:spcPct val="150000"/>
              </a:lnSpc>
              <a:spcAft>
                <a:spcPts val="900"/>
              </a:spcAft>
              <a:buFont typeface="Arial" panose="020B0604020202020204" pitchFamily="34" charset="0"/>
              <a:buChar char="•"/>
            </a:pPr>
            <a:r>
              <a:rPr lang="tr-TR" sz="2000" dirty="0">
                <a:latin typeface="+mj-lt"/>
              </a:rPr>
              <a:t>T</a:t>
            </a:r>
            <a:r>
              <a:rPr lang="en-US" sz="2000" dirty="0">
                <a:latin typeface="+mj-lt"/>
              </a:rPr>
              <a:t>he Library of </a:t>
            </a:r>
            <a:r>
              <a:rPr lang="en-US" sz="2000" dirty="0" err="1">
                <a:latin typeface="+mj-lt"/>
              </a:rPr>
              <a:t>Congress’in</a:t>
            </a:r>
            <a:r>
              <a:rPr lang="en-US" sz="2000" dirty="0">
                <a:latin typeface="+mj-lt"/>
              </a:rPr>
              <a:t>  </a:t>
            </a:r>
            <a:r>
              <a:rPr lang="en-US" sz="2000" dirty="0" err="1">
                <a:latin typeface="+mj-lt"/>
              </a:rPr>
              <a:t>resmi</a:t>
            </a:r>
            <a:r>
              <a:rPr lang="en-US" sz="2000" dirty="0">
                <a:latin typeface="+mj-lt"/>
              </a:rPr>
              <a:t> </a:t>
            </a:r>
            <a:r>
              <a:rPr lang="en-US" sz="2000" dirty="0" err="1">
                <a:latin typeface="+mj-lt"/>
              </a:rPr>
              <a:t>tez</a:t>
            </a:r>
            <a:r>
              <a:rPr lang="en-US" sz="2000" dirty="0">
                <a:latin typeface="+mj-lt"/>
              </a:rPr>
              <a:t> </a:t>
            </a:r>
            <a:r>
              <a:rPr lang="en-US" sz="2000" dirty="0" err="1">
                <a:latin typeface="+mj-lt"/>
              </a:rPr>
              <a:t>deposudur</a:t>
            </a:r>
            <a:r>
              <a:rPr lang="en-US" sz="2000" dirty="0">
                <a:latin typeface="+mj-lt"/>
              </a:rPr>
              <a:t> ve National Library of </a:t>
            </a:r>
            <a:r>
              <a:rPr lang="en-US" sz="2000" dirty="0" err="1">
                <a:latin typeface="+mj-lt"/>
              </a:rPr>
              <a:t>Canada’nın</a:t>
            </a:r>
            <a:r>
              <a:rPr lang="en-US" sz="2000" dirty="0">
                <a:latin typeface="+mj-lt"/>
              </a:rPr>
              <a:t> </a:t>
            </a:r>
            <a:r>
              <a:rPr lang="en-US" sz="2000" dirty="0" err="1">
                <a:latin typeface="+mj-lt"/>
              </a:rPr>
              <a:t>yayıncı</a:t>
            </a:r>
            <a:r>
              <a:rPr lang="en-US" sz="2000" dirty="0">
                <a:latin typeface="+mj-lt"/>
              </a:rPr>
              <a:t> </a:t>
            </a:r>
            <a:r>
              <a:rPr lang="en-US" sz="2000" dirty="0" err="1">
                <a:latin typeface="+mj-lt"/>
              </a:rPr>
              <a:t>ortağıdır</a:t>
            </a:r>
            <a:r>
              <a:rPr lang="en-US" sz="2000" dirty="0">
                <a:latin typeface="+mj-lt"/>
              </a:rPr>
              <a:t>.</a:t>
            </a:r>
            <a:endParaRPr lang="tr-TR" sz="2000" dirty="0">
              <a:latin typeface="+mj-lt"/>
            </a:endParaRPr>
          </a:p>
          <a:p>
            <a:pPr marL="342900" lvl="0" indent="-342900" algn="just">
              <a:lnSpc>
                <a:spcPct val="150000"/>
              </a:lnSpc>
              <a:spcAft>
                <a:spcPts val="900"/>
              </a:spcAft>
              <a:buFont typeface="Arial" panose="020B0604020202020204" pitchFamily="34" charset="0"/>
              <a:buChar char="•"/>
            </a:pPr>
            <a:endParaRPr lang="tr-TR" sz="2000" dirty="0">
              <a:solidFill>
                <a:prstClr val="black">
                  <a:lumMod val="95000"/>
                  <a:lumOff val="5000"/>
                </a:prstClr>
              </a:solidFill>
              <a:latin typeface="Calibri Light" panose="020F0302020204030204"/>
            </a:endParaRPr>
          </a:p>
          <a:p>
            <a:pPr marL="342900" lvl="0" indent="-342900" algn="just">
              <a:spcAft>
                <a:spcPts val="900"/>
              </a:spcAft>
              <a:buFont typeface="Arial" panose="020B0604020202020204" pitchFamily="34" charset="0"/>
              <a:buChar char="•"/>
            </a:pPr>
            <a:endPar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pic>
        <p:nvPicPr>
          <p:cNvPr id="2052" name="Picture 4" descr="http://media2.proquest.com/images/dissertations-theses-category-featured.jpg">
            <a:extLst>
              <a:ext uri="{FF2B5EF4-FFF2-40B4-BE49-F238E27FC236}">
                <a16:creationId xmlns:a16="http://schemas.microsoft.com/office/drawing/2014/main" xmlns="" id="{6F7372EC-8ADD-4A48-B20F-613600A9FD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740" y="1255059"/>
            <a:ext cx="5959940" cy="436684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912661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1072178"/>
          </a:xfrm>
        </p:spPr>
        <p:txBody>
          <a:bodyPr>
            <a:noAutofit/>
          </a:bodyPr>
          <a:lstStyle/>
          <a:p>
            <a:r>
              <a:rPr lang="tr-TR" sz="3600" dirty="0">
                <a:latin typeface="Open Sans"/>
              </a:rPr>
              <a:t>2018 Yılında En Çok İndirilen Master Tezleri:</a:t>
            </a:r>
            <a:endParaRPr lang="en-US" sz="3600" b="0" dirty="0">
              <a:solidFill>
                <a:schemeClr val="tx1">
                  <a:lumMod val="95000"/>
                  <a:lumOff val="5000"/>
                </a:schemeClr>
              </a:solidFill>
              <a:latin typeface="Open San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xmlns="" id="{CC8B44F2-A292-4A8E-8445-C252622EB73A}"/>
              </a:ext>
            </a:extLst>
          </p:cNvPr>
          <p:cNvGraphicFramePr>
            <a:graphicFrameLocks noGrp="1"/>
          </p:cNvGraphicFramePr>
          <p:nvPr>
            <p:extLst>
              <p:ext uri="{D42A27DB-BD31-4B8C-83A1-F6EECF244321}">
                <p14:modId xmlns:p14="http://schemas.microsoft.com/office/powerpoint/2010/main" val="3610497039"/>
              </p:ext>
            </p:extLst>
          </p:nvPr>
        </p:nvGraphicFramePr>
        <p:xfrm>
          <a:off x="848412" y="1420933"/>
          <a:ext cx="10698719" cy="3647322"/>
        </p:xfrm>
        <a:graphic>
          <a:graphicData uri="http://schemas.openxmlformats.org/drawingml/2006/table">
            <a:tbl>
              <a:tblPr firstRow="1" bandRow="1">
                <a:tableStyleId>{5C22544A-7EE6-4342-B048-85BDC9FD1C3A}</a:tableStyleId>
              </a:tblPr>
              <a:tblGrid>
                <a:gridCol w="833755">
                  <a:extLst>
                    <a:ext uri="{9D8B030D-6E8A-4147-A177-3AD203B41FA5}">
                      <a16:colId xmlns:a16="http://schemas.microsoft.com/office/drawing/2014/main" xmlns="" val="3502598714"/>
                    </a:ext>
                  </a:extLst>
                </a:gridCol>
                <a:gridCol w="731333">
                  <a:extLst>
                    <a:ext uri="{9D8B030D-6E8A-4147-A177-3AD203B41FA5}">
                      <a16:colId xmlns:a16="http://schemas.microsoft.com/office/drawing/2014/main" xmlns="" val="2108924164"/>
                    </a:ext>
                  </a:extLst>
                </a:gridCol>
                <a:gridCol w="4609707">
                  <a:extLst>
                    <a:ext uri="{9D8B030D-6E8A-4147-A177-3AD203B41FA5}">
                      <a16:colId xmlns:a16="http://schemas.microsoft.com/office/drawing/2014/main" xmlns="" val="2505494783"/>
                    </a:ext>
                  </a:extLst>
                </a:gridCol>
                <a:gridCol w="1197204">
                  <a:extLst>
                    <a:ext uri="{9D8B030D-6E8A-4147-A177-3AD203B41FA5}">
                      <a16:colId xmlns:a16="http://schemas.microsoft.com/office/drawing/2014/main" xmlns="" val="340072651"/>
                    </a:ext>
                  </a:extLst>
                </a:gridCol>
                <a:gridCol w="2158739">
                  <a:extLst>
                    <a:ext uri="{9D8B030D-6E8A-4147-A177-3AD203B41FA5}">
                      <a16:colId xmlns:a16="http://schemas.microsoft.com/office/drawing/2014/main" xmlns="" val="3367927016"/>
                    </a:ext>
                  </a:extLst>
                </a:gridCol>
                <a:gridCol w="1167981">
                  <a:extLst>
                    <a:ext uri="{9D8B030D-6E8A-4147-A177-3AD203B41FA5}">
                      <a16:colId xmlns:a16="http://schemas.microsoft.com/office/drawing/2014/main" xmlns="" val="2985782803"/>
                    </a:ext>
                  </a:extLst>
                </a:gridCol>
              </a:tblGrid>
              <a:tr h="511224">
                <a:tc>
                  <a:txBody>
                    <a:bodyPr/>
                    <a:lstStyle/>
                    <a:p>
                      <a:pPr algn="ctr" fontAlgn="b"/>
                      <a:r>
                        <a:rPr lang="en-US" sz="1800" b="1" i="0" u="none" strike="noStrike" dirty="0">
                          <a:solidFill>
                            <a:srgbClr val="000000"/>
                          </a:solidFill>
                          <a:effectLst/>
                          <a:latin typeface="+mj-lt"/>
                        </a:rPr>
                        <a:t>S</a:t>
                      </a:r>
                      <a:r>
                        <a:rPr lang="tr-TR" sz="1800" b="1" i="0" u="none" strike="noStrike" dirty="0">
                          <a:solidFill>
                            <a:srgbClr val="000000"/>
                          </a:solidFill>
                          <a:effectLst/>
                          <a:latin typeface="+mj-lt"/>
                        </a:rPr>
                        <a:t>ıralama</a:t>
                      </a:r>
                      <a:endParaRPr lang="en-US" sz="1800" b="1" i="0" u="none" strike="noStrike" dirty="0">
                        <a:solidFill>
                          <a:srgbClr val="000000"/>
                        </a:solidFill>
                        <a:effectLst/>
                        <a:latin typeface="+mj-lt"/>
                      </a:endParaRPr>
                    </a:p>
                  </a:txBody>
                  <a:tcPr marL="6350" marR="6350" marT="6350" marB="0" anchor="b"/>
                </a:tc>
                <a:tc>
                  <a:txBody>
                    <a:bodyPr/>
                    <a:lstStyle/>
                    <a:p>
                      <a:pPr algn="ctr" fontAlgn="b"/>
                      <a:r>
                        <a:rPr lang="en-US" sz="1800" b="1" i="0" u="none" strike="noStrike">
                          <a:solidFill>
                            <a:srgbClr val="000000"/>
                          </a:solidFill>
                          <a:effectLst/>
                          <a:latin typeface="+mj-lt"/>
                        </a:rPr>
                        <a:t>Pub. No.</a:t>
                      </a:r>
                    </a:p>
                  </a:txBody>
                  <a:tcPr marL="6350" marR="6350" marT="6350" marB="0" anchor="b"/>
                </a:tc>
                <a:tc>
                  <a:txBody>
                    <a:bodyPr/>
                    <a:lstStyle/>
                    <a:p>
                      <a:pPr algn="ctr" fontAlgn="t"/>
                      <a:endParaRPr lang="tr-TR" sz="1800" b="1" i="0" u="none" strike="noStrike" dirty="0">
                        <a:solidFill>
                          <a:srgbClr val="000000"/>
                        </a:solidFill>
                        <a:effectLst/>
                        <a:latin typeface="+mj-lt"/>
                      </a:endParaRPr>
                    </a:p>
                    <a:p>
                      <a:pPr algn="ctr" fontAlgn="t"/>
                      <a:r>
                        <a:rPr lang="tr-TR" sz="1800" b="1" i="0" u="none" strike="noStrike" dirty="0">
                          <a:solidFill>
                            <a:srgbClr val="000000"/>
                          </a:solidFill>
                          <a:effectLst/>
                          <a:latin typeface="+mj-lt"/>
                        </a:rPr>
                        <a:t>Başlık</a:t>
                      </a:r>
                      <a:endParaRPr lang="en-US" sz="1800" b="1" i="0" u="none" strike="noStrike" dirty="0">
                        <a:solidFill>
                          <a:srgbClr val="000000"/>
                        </a:solidFill>
                        <a:effectLst/>
                        <a:latin typeface="+mj-lt"/>
                      </a:endParaRPr>
                    </a:p>
                  </a:txBody>
                  <a:tcPr marL="6350" marR="6350" marT="6350" marB="0"/>
                </a:tc>
                <a:tc>
                  <a:txBody>
                    <a:bodyPr/>
                    <a:lstStyle/>
                    <a:p>
                      <a:pPr algn="ctr" fontAlgn="b"/>
                      <a:r>
                        <a:rPr lang="tr-TR" sz="1800" b="1" i="0" u="none" strike="noStrike" dirty="0">
                          <a:solidFill>
                            <a:srgbClr val="000000"/>
                          </a:solidFill>
                          <a:effectLst/>
                          <a:latin typeface="+mj-lt"/>
                        </a:rPr>
                        <a:t>Yazar</a:t>
                      </a:r>
                      <a:endParaRPr lang="en-US" sz="1800" b="1" i="0" u="none" strike="noStrike" dirty="0">
                        <a:solidFill>
                          <a:srgbClr val="000000"/>
                        </a:solidFill>
                        <a:effectLst/>
                        <a:latin typeface="+mj-lt"/>
                      </a:endParaRPr>
                    </a:p>
                  </a:txBody>
                  <a:tcPr marL="6350" marR="6350" marT="6350" marB="0" anchor="b"/>
                </a:tc>
                <a:tc>
                  <a:txBody>
                    <a:bodyPr/>
                    <a:lstStyle/>
                    <a:p>
                      <a:pPr algn="ctr" fontAlgn="b"/>
                      <a:r>
                        <a:rPr lang="tr-TR" sz="1800" b="1" i="0" u="none" strike="noStrike" dirty="0">
                          <a:solidFill>
                            <a:srgbClr val="000000"/>
                          </a:solidFill>
                          <a:effectLst/>
                          <a:latin typeface="+mj-lt"/>
                        </a:rPr>
                        <a:t>Üniversite Adı</a:t>
                      </a:r>
                      <a:endParaRPr lang="en-US" sz="1800" b="1" i="0" u="none" strike="noStrike" dirty="0">
                        <a:solidFill>
                          <a:srgbClr val="000000"/>
                        </a:solidFill>
                        <a:effectLst/>
                        <a:latin typeface="+mj-lt"/>
                      </a:endParaRPr>
                    </a:p>
                  </a:txBody>
                  <a:tcPr marL="6350" marR="6350" marT="6350" marB="0" anchor="b"/>
                </a:tc>
                <a:tc>
                  <a:txBody>
                    <a:bodyPr/>
                    <a:lstStyle/>
                    <a:p>
                      <a:pPr algn="ctr" fontAlgn="b"/>
                      <a:r>
                        <a:rPr lang="tr-TR" sz="1800" b="1" i="0" u="none" strike="noStrike" dirty="0">
                          <a:solidFill>
                            <a:srgbClr val="000000"/>
                          </a:solidFill>
                          <a:effectLst/>
                          <a:latin typeface="+mj-lt"/>
                        </a:rPr>
                        <a:t>Yıl</a:t>
                      </a:r>
                      <a:endParaRPr lang="en-US" sz="18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xmlns="" val="1255025907"/>
                  </a:ext>
                </a:extLst>
              </a:tr>
              <a:tr h="516990">
                <a:tc>
                  <a:txBody>
                    <a:bodyPr/>
                    <a:lstStyle/>
                    <a:p>
                      <a:pPr algn="ctr" fontAlgn="b"/>
                      <a:r>
                        <a:rPr lang="en-US" sz="1100" b="0" i="0" u="none" strike="noStrike">
                          <a:solidFill>
                            <a:srgbClr val="000000"/>
                          </a:solidFill>
                          <a:effectLst/>
                          <a:latin typeface="Calibri" panose="020F0502020204030204" pitchFamily="34" charset="0"/>
                        </a:rPr>
                        <a:t>1</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1503912</a:t>
                      </a:r>
                    </a:p>
                  </a:txBody>
                  <a:tcPr marL="6350" marR="6350" marT="6350" marB="0" anchor="b"/>
                </a:tc>
                <a:tc>
                  <a:txBody>
                    <a:bodyPr/>
                    <a:lstStyle/>
                    <a:p>
                      <a:pPr algn="l" fontAlgn="t"/>
                      <a:r>
                        <a:rPr lang="en-US" sz="1100" b="0" i="0" u="none" strike="noStrike">
                          <a:solidFill>
                            <a:srgbClr val="000000"/>
                          </a:solidFill>
                          <a:effectLst/>
                          <a:latin typeface="Calibri" panose="020F0502020204030204" pitchFamily="34" charset="0"/>
                        </a:rPr>
                        <a:t>Reforming the criminal justice system: A pragmatic approach to building a sustainable system</a:t>
                      </a:r>
                    </a:p>
                  </a:txBody>
                  <a:tcPr marL="6350" marR="6350" marT="6350" marB="0"/>
                </a:tc>
                <a:tc>
                  <a:txBody>
                    <a:bodyPr/>
                    <a:lstStyle/>
                    <a:p>
                      <a:pPr algn="l" fontAlgn="b"/>
                      <a:r>
                        <a:rPr lang="en-US" sz="1100" b="0" i="0" u="none" strike="noStrike">
                          <a:solidFill>
                            <a:srgbClr val="000000"/>
                          </a:solidFill>
                          <a:effectLst/>
                          <a:latin typeface="Calibri" panose="020F0502020204030204" pitchFamily="34" charset="0"/>
                        </a:rPr>
                        <a:t>Smith, Da'Mon J.</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University of Central Oklahoma</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2011</a:t>
                      </a:r>
                    </a:p>
                  </a:txBody>
                  <a:tcPr marL="6350" marR="6350" marT="6350" marB="0" anchor="b"/>
                </a:tc>
                <a:extLst>
                  <a:ext uri="{0D108BD9-81ED-4DB2-BD59-A6C34878D82A}">
                    <a16:rowId xmlns:a16="http://schemas.microsoft.com/office/drawing/2014/main" xmlns="" val="1404821744"/>
                  </a:ext>
                </a:extLst>
              </a:tr>
              <a:tr h="770681">
                <a:tc>
                  <a:txBody>
                    <a:bodyPr/>
                    <a:lstStyle/>
                    <a:p>
                      <a:pPr algn="ctr" fontAlgn="b"/>
                      <a:r>
                        <a:rPr lang="en-US" sz="1100" b="0" i="0" u="none" strike="noStrike">
                          <a:solidFill>
                            <a:srgbClr val="000000"/>
                          </a:solidFill>
                          <a:effectLst/>
                          <a:latin typeface="Calibri" panose="020F0502020204030204" pitchFamily="34" charset="0"/>
                        </a:rPr>
                        <a:t>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1531703</a:t>
                      </a:r>
                    </a:p>
                  </a:txBody>
                  <a:tcPr marL="6350" marR="6350" marT="6350" marB="0" anchor="b"/>
                </a:tc>
                <a:tc>
                  <a:txBody>
                    <a:bodyPr/>
                    <a:lstStyle/>
                    <a:p>
                      <a:pPr algn="l" fontAlgn="t"/>
                      <a:r>
                        <a:rPr lang="en-US" sz="1100" b="0" i="0" u="none" strike="noStrike">
                          <a:solidFill>
                            <a:srgbClr val="000000"/>
                          </a:solidFill>
                          <a:effectLst/>
                          <a:latin typeface="Calibri" panose="020F0502020204030204" pitchFamily="34" charset="0"/>
                        </a:rPr>
                        <a:t>Ethics and business decision-making</a:t>
                      </a:r>
                    </a:p>
                  </a:txBody>
                  <a:tcPr marL="6350" marR="6350" marT="6350" marB="0"/>
                </a:tc>
                <a:tc>
                  <a:txBody>
                    <a:bodyPr/>
                    <a:lstStyle/>
                    <a:p>
                      <a:pPr algn="l" fontAlgn="b"/>
                      <a:r>
                        <a:rPr lang="en-US" sz="1100" b="0" i="0" u="none" strike="noStrike">
                          <a:solidFill>
                            <a:srgbClr val="000000"/>
                          </a:solidFill>
                          <a:effectLst/>
                          <a:latin typeface="Calibri" panose="020F0502020204030204" pitchFamily="34" charset="0"/>
                        </a:rPr>
                        <a:t>Jaunich, Gregory J.</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The College of St. Scholastica</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2012</a:t>
                      </a:r>
                    </a:p>
                  </a:txBody>
                  <a:tcPr marL="6350" marR="6350" marT="6350" marB="0" anchor="b"/>
                </a:tc>
                <a:extLst>
                  <a:ext uri="{0D108BD9-81ED-4DB2-BD59-A6C34878D82A}">
                    <a16:rowId xmlns:a16="http://schemas.microsoft.com/office/drawing/2014/main" xmlns="" val="557626944"/>
                  </a:ext>
                </a:extLst>
              </a:tr>
              <a:tr h="516990">
                <a:tc>
                  <a:txBody>
                    <a:bodyPr/>
                    <a:lstStyle/>
                    <a:p>
                      <a:pPr algn="ctr" fontAlgn="b"/>
                      <a:r>
                        <a:rPr lang="en-US" sz="1100" b="0" i="0" u="none" strike="noStrike">
                          <a:solidFill>
                            <a:srgbClr val="000000"/>
                          </a:solidFill>
                          <a:effectLst/>
                          <a:latin typeface="Calibri" panose="020F0502020204030204" pitchFamily="34" charset="0"/>
                        </a:rPr>
                        <a:t>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1464981</a:t>
                      </a:r>
                    </a:p>
                  </a:txBody>
                  <a:tcPr marL="6350" marR="6350" marT="6350" marB="0" anchor="b"/>
                </a:tc>
                <a:tc>
                  <a:txBody>
                    <a:bodyPr/>
                    <a:lstStyle/>
                    <a:p>
                      <a:pPr algn="l" fontAlgn="t"/>
                      <a:r>
                        <a:rPr lang="en-US" sz="1100" b="0" i="0" u="none" strike="noStrike">
                          <a:solidFill>
                            <a:srgbClr val="000000"/>
                          </a:solidFill>
                          <a:effectLst/>
                          <a:latin typeface="Calibri" panose="020F0502020204030204" pitchFamily="34" charset="0"/>
                        </a:rPr>
                        <a:t>A study of customer satisfaction factors and employee satisfaction in the hospitality industry</a:t>
                      </a:r>
                    </a:p>
                  </a:txBody>
                  <a:tcPr marL="6350" marR="6350" marT="6350" marB="0"/>
                </a:tc>
                <a:tc>
                  <a:txBody>
                    <a:bodyPr/>
                    <a:lstStyle/>
                    <a:p>
                      <a:pPr algn="l" fontAlgn="b"/>
                      <a:r>
                        <a:rPr lang="en-US" sz="1100" b="0" i="0" u="none" strike="noStrike">
                          <a:solidFill>
                            <a:srgbClr val="000000"/>
                          </a:solidFill>
                          <a:effectLst/>
                          <a:latin typeface="Calibri" panose="020F0502020204030204" pitchFamily="34" charset="0"/>
                        </a:rPr>
                        <a:t>Novikova, Ksenia</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Southern Illinois University at Carbondale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2009</a:t>
                      </a:r>
                    </a:p>
                  </a:txBody>
                  <a:tcPr marL="6350" marR="6350" marT="6350" marB="0" anchor="b"/>
                </a:tc>
                <a:extLst>
                  <a:ext uri="{0D108BD9-81ED-4DB2-BD59-A6C34878D82A}">
                    <a16:rowId xmlns:a16="http://schemas.microsoft.com/office/drawing/2014/main" xmlns="" val="4197435977"/>
                  </a:ext>
                </a:extLst>
              </a:tr>
              <a:tr h="770681">
                <a:tc>
                  <a:txBody>
                    <a:bodyPr/>
                    <a:lstStyle/>
                    <a:p>
                      <a:pPr algn="ctr" fontAlgn="b"/>
                      <a:r>
                        <a:rPr lang="en-US" sz="1100" b="0" i="0" u="none" strike="noStrike">
                          <a:solidFill>
                            <a:srgbClr val="000000"/>
                          </a:solidFill>
                          <a:effectLst/>
                          <a:latin typeface="Calibri" panose="020F0502020204030204" pitchFamily="34" charset="0"/>
                        </a:rPr>
                        <a:t>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10128932</a:t>
                      </a:r>
                    </a:p>
                  </a:txBody>
                  <a:tcPr marL="6350" marR="6350" marT="6350" marB="0" anchor="b"/>
                </a:tc>
                <a:tc>
                  <a:txBody>
                    <a:bodyPr/>
                    <a:lstStyle/>
                    <a:p>
                      <a:pPr algn="l" fontAlgn="t"/>
                      <a:r>
                        <a:rPr lang="en-US" sz="1100" b="0" i="0" u="none" strike="noStrike">
                          <a:solidFill>
                            <a:srgbClr val="000000"/>
                          </a:solidFill>
                          <a:effectLst/>
                          <a:latin typeface="Calibri" panose="020F0502020204030204" pitchFamily="34" charset="0"/>
                        </a:rPr>
                        <a:t>The benefits of early comprehensive youth obesity prevention strategies outweigh the costs to consumers and reimbursers</a:t>
                      </a:r>
                    </a:p>
                  </a:txBody>
                  <a:tcPr marL="6350" marR="6350" marT="6350" marB="0"/>
                </a:tc>
                <a:tc>
                  <a:txBody>
                    <a:bodyPr/>
                    <a:lstStyle/>
                    <a:p>
                      <a:pPr algn="l" fontAlgn="b"/>
                      <a:r>
                        <a:rPr lang="en-US" sz="1100" b="0" i="0" u="none" strike="noStrike">
                          <a:solidFill>
                            <a:srgbClr val="000000"/>
                          </a:solidFill>
                          <a:effectLst/>
                          <a:latin typeface="Calibri" panose="020F0502020204030204" pitchFamily="34" charset="0"/>
                        </a:rPr>
                        <a:t>Alver, Amalie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Boston University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2016</a:t>
                      </a:r>
                    </a:p>
                  </a:txBody>
                  <a:tcPr marL="6350" marR="6350" marT="6350" marB="0" anchor="b"/>
                </a:tc>
                <a:extLst>
                  <a:ext uri="{0D108BD9-81ED-4DB2-BD59-A6C34878D82A}">
                    <a16:rowId xmlns:a16="http://schemas.microsoft.com/office/drawing/2014/main" xmlns="" val="1331515894"/>
                  </a:ext>
                </a:extLst>
              </a:tr>
              <a:tr h="516990">
                <a:tc>
                  <a:txBody>
                    <a:bodyPr/>
                    <a:lstStyle/>
                    <a:p>
                      <a:pPr algn="ctr" fontAlgn="b"/>
                      <a:r>
                        <a:rPr lang="en-US" sz="1100" b="0" i="0" u="none" strike="noStrike">
                          <a:solidFill>
                            <a:srgbClr val="000000"/>
                          </a:solidFill>
                          <a:effectLst/>
                          <a:latin typeface="Calibri" panose="020F0502020204030204" pitchFamily="34" charset="0"/>
                        </a:rPr>
                        <a:t>5</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10265442</a:t>
                      </a:r>
                    </a:p>
                  </a:txBody>
                  <a:tcPr marL="6350" marR="6350" marT="6350" marB="0" anchor="b"/>
                </a:tc>
                <a:tc>
                  <a:txBody>
                    <a:bodyPr/>
                    <a:lstStyle/>
                    <a:p>
                      <a:pPr algn="l" fontAlgn="t"/>
                      <a:r>
                        <a:rPr lang="en-US" sz="1100" b="0" i="0" u="none" strike="noStrike">
                          <a:solidFill>
                            <a:srgbClr val="000000"/>
                          </a:solidFill>
                          <a:effectLst/>
                          <a:latin typeface="Calibri" panose="020F0502020204030204" pitchFamily="34" charset="0"/>
                        </a:rPr>
                        <a:t>Social Media Use and Its Impact on Body Image: The Effects of Body Comparison Tendency, Motivation for Social Media Use, and Social Media Platform on Body Esteem in Young Women</a:t>
                      </a:r>
                    </a:p>
                  </a:txBody>
                  <a:tcPr marL="6350" marR="6350" marT="6350" marB="0"/>
                </a:tc>
                <a:tc>
                  <a:txBody>
                    <a:bodyPr/>
                    <a:lstStyle/>
                    <a:p>
                      <a:pPr algn="l" fontAlgn="b"/>
                      <a:r>
                        <a:rPr lang="en-US" sz="1100" b="0" i="0" u="none" strike="noStrike">
                          <a:solidFill>
                            <a:srgbClr val="000000"/>
                          </a:solidFill>
                          <a:effectLst/>
                          <a:latin typeface="Calibri" panose="020F0502020204030204" pitchFamily="34" charset="0"/>
                        </a:rPr>
                        <a:t>Puglia, Deanna R.</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The University of North Carolina at Chapel Hill</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2017</a:t>
                      </a:r>
                    </a:p>
                  </a:txBody>
                  <a:tcPr marL="6350" marR="6350" marT="6350" marB="0" anchor="b"/>
                </a:tc>
                <a:extLst>
                  <a:ext uri="{0D108BD9-81ED-4DB2-BD59-A6C34878D82A}">
                    <a16:rowId xmlns:a16="http://schemas.microsoft.com/office/drawing/2014/main" xmlns="" val="3716259160"/>
                  </a:ext>
                </a:extLst>
              </a:tr>
            </a:tbl>
          </a:graphicData>
        </a:graphic>
      </p:graphicFrame>
    </p:spTree>
    <p:extLst>
      <p:ext uri="{BB962C8B-B14F-4D97-AF65-F5344CB8AC3E}">
        <p14:creationId xmlns:p14="http://schemas.microsoft.com/office/powerpoint/2010/main" val="152651410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1072178"/>
          </a:xfrm>
        </p:spPr>
        <p:txBody>
          <a:bodyPr>
            <a:noAutofit/>
          </a:bodyPr>
          <a:lstStyle/>
          <a:p>
            <a:r>
              <a:rPr lang="tr-TR" sz="3600" dirty="0">
                <a:latin typeface="Open Sans"/>
              </a:rPr>
              <a:t>2018 Yılında En Çok İndirilen Doktora Tezleri:</a:t>
            </a:r>
            <a:endParaRPr lang="en-US" sz="3600" b="0" dirty="0">
              <a:solidFill>
                <a:schemeClr val="tx1">
                  <a:lumMod val="95000"/>
                  <a:lumOff val="5000"/>
                </a:schemeClr>
              </a:solidFill>
              <a:latin typeface="Open Sans"/>
            </a:endParaRPr>
          </a:p>
        </p:txBody>
      </p:sp>
      <p:sp>
        <p:nvSpPr>
          <p:cNvPr id="3" name="Slide Number Placeholder 2">
            <a:extLst>
              <a:ext uri="{FF2B5EF4-FFF2-40B4-BE49-F238E27FC236}">
                <a16:creationId xmlns:a16="http://schemas.microsoft.com/office/drawing/2014/main" xmlns="" id="{4963EBEA-0CE7-4C91-A545-E0690FE1DB1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76DBEE-108B-C54B-A71F-0F1E32E29253}"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xmlns="" id="{CC8B44F2-A292-4A8E-8445-C252622EB73A}"/>
              </a:ext>
            </a:extLst>
          </p:cNvPr>
          <p:cNvGraphicFramePr>
            <a:graphicFrameLocks noGrp="1"/>
          </p:cNvGraphicFramePr>
          <p:nvPr>
            <p:extLst>
              <p:ext uri="{D42A27DB-BD31-4B8C-83A1-F6EECF244321}">
                <p14:modId xmlns:p14="http://schemas.microsoft.com/office/powerpoint/2010/main" val="1007168262"/>
              </p:ext>
            </p:extLst>
          </p:nvPr>
        </p:nvGraphicFramePr>
        <p:xfrm>
          <a:off x="820133" y="1420933"/>
          <a:ext cx="10764591" cy="3647322"/>
        </p:xfrm>
        <a:graphic>
          <a:graphicData uri="http://schemas.openxmlformats.org/drawingml/2006/table">
            <a:tbl>
              <a:tblPr firstRow="1" bandRow="1">
                <a:tableStyleId>{5C22544A-7EE6-4342-B048-85BDC9FD1C3A}</a:tableStyleId>
              </a:tblPr>
              <a:tblGrid>
                <a:gridCol w="833755">
                  <a:extLst>
                    <a:ext uri="{9D8B030D-6E8A-4147-A177-3AD203B41FA5}">
                      <a16:colId xmlns:a16="http://schemas.microsoft.com/office/drawing/2014/main" xmlns="" val="3502598714"/>
                    </a:ext>
                  </a:extLst>
                </a:gridCol>
                <a:gridCol w="797205">
                  <a:extLst>
                    <a:ext uri="{9D8B030D-6E8A-4147-A177-3AD203B41FA5}">
                      <a16:colId xmlns:a16="http://schemas.microsoft.com/office/drawing/2014/main" xmlns="" val="2108924164"/>
                    </a:ext>
                  </a:extLst>
                </a:gridCol>
                <a:gridCol w="4609707">
                  <a:extLst>
                    <a:ext uri="{9D8B030D-6E8A-4147-A177-3AD203B41FA5}">
                      <a16:colId xmlns:a16="http://schemas.microsoft.com/office/drawing/2014/main" xmlns="" val="2505494783"/>
                    </a:ext>
                  </a:extLst>
                </a:gridCol>
                <a:gridCol w="1197204">
                  <a:extLst>
                    <a:ext uri="{9D8B030D-6E8A-4147-A177-3AD203B41FA5}">
                      <a16:colId xmlns:a16="http://schemas.microsoft.com/office/drawing/2014/main" xmlns="" val="340072651"/>
                    </a:ext>
                  </a:extLst>
                </a:gridCol>
                <a:gridCol w="2158739">
                  <a:extLst>
                    <a:ext uri="{9D8B030D-6E8A-4147-A177-3AD203B41FA5}">
                      <a16:colId xmlns:a16="http://schemas.microsoft.com/office/drawing/2014/main" xmlns="" val="3367927016"/>
                    </a:ext>
                  </a:extLst>
                </a:gridCol>
                <a:gridCol w="1167981">
                  <a:extLst>
                    <a:ext uri="{9D8B030D-6E8A-4147-A177-3AD203B41FA5}">
                      <a16:colId xmlns:a16="http://schemas.microsoft.com/office/drawing/2014/main" xmlns="" val="2985782803"/>
                    </a:ext>
                  </a:extLst>
                </a:gridCol>
              </a:tblGrid>
              <a:tr h="511224">
                <a:tc>
                  <a:txBody>
                    <a:bodyPr/>
                    <a:lstStyle/>
                    <a:p>
                      <a:pPr algn="ctr" fontAlgn="b"/>
                      <a:r>
                        <a:rPr lang="en-US" sz="1800" b="1" i="0" u="none" strike="noStrike" dirty="0">
                          <a:solidFill>
                            <a:srgbClr val="000000"/>
                          </a:solidFill>
                          <a:effectLst/>
                          <a:latin typeface="+mj-lt"/>
                        </a:rPr>
                        <a:t>S</a:t>
                      </a:r>
                      <a:r>
                        <a:rPr lang="tr-TR" sz="1800" b="1" i="0" u="none" strike="noStrike" dirty="0">
                          <a:solidFill>
                            <a:srgbClr val="000000"/>
                          </a:solidFill>
                          <a:effectLst/>
                          <a:latin typeface="+mj-lt"/>
                        </a:rPr>
                        <a:t>ıralama</a:t>
                      </a:r>
                      <a:endParaRPr lang="en-US" sz="1800" b="1" i="0" u="none" strike="noStrike" dirty="0">
                        <a:solidFill>
                          <a:srgbClr val="000000"/>
                        </a:solidFill>
                        <a:effectLst/>
                        <a:latin typeface="+mj-lt"/>
                      </a:endParaRPr>
                    </a:p>
                  </a:txBody>
                  <a:tcPr marL="6350" marR="6350" marT="6350" marB="0" anchor="b"/>
                </a:tc>
                <a:tc>
                  <a:txBody>
                    <a:bodyPr/>
                    <a:lstStyle/>
                    <a:p>
                      <a:pPr algn="ctr" fontAlgn="b"/>
                      <a:r>
                        <a:rPr lang="en-US" sz="1800" b="1" i="0" u="none" strike="noStrike">
                          <a:solidFill>
                            <a:srgbClr val="000000"/>
                          </a:solidFill>
                          <a:effectLst/>
                          <a:latin typeface="+mj-lt"/>
                        </a:rPr>
                        <a:t>Pub. No.</a:t>
                      </a:r>
                    </a:p>
                  </a:txBody>
                  <a:tcPr marL="6350" marR="6350" marT="6350" marB="0" anchor="b"/>
                </a:tc>
                <a:tc>
                  <a:txBody>
                    <a:bodyPr/>
                    <a:lstStyle/>
                    <a:p>
                      <a:pPr algn="ctr" fontAlgn="t"/>
                      <a:endParaRPr lang="tr-TR" sz="1800" b="1" i="0" u="none" strike="noStrike" dirty="0">
                        <a:solidFill>
                          <a:srgbClr val="000000"/>
                        </a:solidFill>
                        <a:effectLst/>
                        <a:latin typeface="+mj-lt"/>
                      </a:endParaRPr>
                    </a:p>
                    <a:p>
                      <a:pPr algn="ctr" fontAlgn="t"/>
                      <a:r>
                        <a:rPr lang="tr-TR" sz="1800" b="1" i="0" u="none" strike="noStrike" dirty="0">
                          <a:solidFill>
                            <a:srgbClr val="000000"/>
                          </a:solidFill>
                          <a:effectLst/>
                          <a:latin typeface="+mj-lt"/>
                        </a:rPr>
                        <a:t>Başlık</a:t>
                      </a:r>
                      <a:endParaRPr lang="en-US" sz="1800" b="1" i="0" u="none" strike="noStrike" dirty="0">
                        <a:solidFill>
                          <a:srgbClr val="000000"/>
                        </a:solidFill>
                        <a:effectLst/>
                        <a:latin typeface="+mj-lt"/>
                      </a:endParaRPr>
                    </a:p>
                  </a:txBody>
                  <a:tcPr marL="6350" marR="6350" marT="6350" marB="0"/>
                </a:tc>
                <a:tc>
                  <a:txBody>
                    <a:bodyPr/>
                    <a:lstStyle/>
                    <a:p>
                      <a:pPr algn="ctr" fontAlgn="b"/>
                      <a:r>
                        <a:rPr lang="tr-TR" sz="1800" b="1" i="0" u="none" strike="noStrike" dirty="0">
                          <a:solidFill>
                            <a:srgbClr val="000000"/>
                          </a:solidFill>
                          <a:effectLst/>
                          <a:latin typeface="+mj-lt"/>
                        </a:rPr>
                        <a:t>Yazar</a:t>
                      </a:r>
                      <a:endParaRPr lang="en-US" sz="1800" b="1" i="0" u="none" strike="noStrike" dirty="0">
                        <a:solidFill>
                          <a:srgbClr val="000000"/>
                        </a:solidFill>
                        <a:effectLst/>
                        <a:latin typeface="+mj-lt"/>
                      </a:endParaRPr>
                    </a:p>
                  </a:txBody>
                  <a:tcPr marL="6350" marR="6350" marT="6350" marB="0" anchor="b"/>
                </a:tc>
                <a:tc>
                  <a:txBody>
                    <a:bodyPr/>
                    <a:lstStyle/>
                    <a:p>
                      <a:pPr algn="ctr" fontAlgn="b"/>
                      <a:r>
                        <a:rPr lang="tr-TR" sz="1800" b="1" i="0" u="none" strike="noStrike" dirty="0">
                          <a:solidFill>
                            <a:srgbClr val="000000"/>
                          </a:solidFill>
                          <a:effectLst/>
                          <a:latin typeface="+mj-lt"/>
                        </a:rPr>
                        <a:t>Üniversite Adı</a:t>
                      </a:r>
                      <a:endParaRPr lang="en-US" sz="1800" b="1" i="0" u="none" strike="noStrike" dirty="0">
                        <a:solidFill>
                          <a:srgbClr val="000000"/>
                        </a:solidFill>
                        <a:effectLst/>
                        <a:latin typeface="+mj-lt"/>
                      </a:endParaRPr>
                    </a:p>
                  </a:txBody>
                  <a:tcPr marL="6350" marR="6350" marT="6350" marB="0" anchor="b"/>
                </a:tc>
                <a:tc>
                  <a:txBody>
                    <a:bodyPr/>
                    <a:lstStyle/>
                    <a:p>
                      <a:pPr algn="ctr" fontAlgn="b"/>
                      <a:r>
                        <a:rPr lang="tr-TR" sz="1800" b="1" i="0" u="none" strike="noStrike" dirty="0">
                          <a:solidFill>
                            <a:srgbClr val="000000"/>
                          </a:solidFill>
                          <a:effectLst/>
                          <a:latin typeface="+mj-lt"/>
                        </a:rPr>
                        <a:t>Yıl</a:t>
                      </a:r>
                      <a:endParaRPr lang="en-US" sz="1800" b="1"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xmlns="" val="1255025907"/>
                  </a:ext>
                </a:extLst>
              </a:tr>
              <a:tr h="516990">
                <a:tc>
                  <a:txBody>
                    <a:bodyPr/>
                    <a:lstStyle/>
                    <a:p>
                      <a:pPr algn="ctr" fontAlgn="b"/>
                      <a:r>
                        <a:rPr lang="en-US" sz="1100" b="0" i="0" u="none" strike="noStrike">
                          <a:solidFill>
                            <a:srgbClr val="000000"/>
                          </a:solidFill>
                          <a:effectLst/>
                          <a:latin typeface="Calibri" panose="020F0502020204030204" pitchFamily="34" charset="0"/>
                        </a:rPr>
                        <a:t>1</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3683242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The Impact of Texting and Social Media on Students' Academic Writing Skills</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Risto, Angela</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Tennessee State University</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2014</a:t>
                      </a:r>
                    </a:p>
                  </a:txBody>
                  <a:tcPr marL="6350" marR="6350" marT="6350" marB="0" anchor="b"/>
                </a:tc>
                <a:extLst>
                  <a:ext uri="{0D108BD9-81ED-4DB2-BD59-A6C34878D82A}">
                    <a16:rowId xmlns:a16="http://schemas.microsoft.com/office/drawing/2014/main" xmlns="" val="1404821744"/>
                  </a:ext>
                </a:extLst>
              </a:tr>
              <a:tr h="770681">
                <a:tc>
                  <a:txBody>
                    <a:bodyPr/>
                    <a:lstStyle/>
                    <a:p>
                      <a:pPr algn="ctr" fontAlgn="b"/>
                      <a:r>
                        <a:rPr lang="en-US" sz="1100" b="0" i="0" u="none" strike="noStrike">
                          <a:solidFill>
                            <a:srgbClr val="000000"/>
                          </a:solidFill>
                          <a:effectLst/>
                          <a:latin typeface="Calibri" panose="020F0502020204030204" pitchFamily="34" charset="0"/>
                        </a:rPr>
                        <a:t>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3592694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Perceptions of executives from seven selected companies of the use of social media in marketing practices</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Alameddine, Abir</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Pepperdine University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2013</a:t>
                      </a:r>
                    </a:p>
                  </a:txBody>
                  <a:tcPr marL="6350" marR="6350" marT="6350" marB="0" anchor="b"/>
                </a:tc>
                <a:extLst>
                  <a:ext uri="{0D108BD9-81ED-4DB2-BD59-A6C34878D82A}">
                    <a16:rowId xmlns:a16="http://schemas.microsoft.com/office/drawing/2014/main" xmlns="" val="557626944"/>
                  </a:ext>
                </a:extLst>
              </a:tr>
              <a:tr h="516990">
                <a:tc>
                  <a:txBody>
                    <a:bodyPr/>
                    <a:lstStyle/>
                    <a:p>
                      <a:pPr algn="ctr" fontAlgn="b"/>
                      <a:r>
                        <a:rPr lang="en-US" sz="1100" b="0" i="0" u="none" strike="noStrike">
                          <a:solidFill>
                            <a:srgbClr val="000000"/>
                          </a:solidFill>
                          <a:effectLst/>
                          <a:latin typeface="Calibri" panose="020F0502020204030204" pitchFamily="34" charset="0"/>
                        </a:rPr>
                        <a:t>3</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3598537</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Measuring corporate social responsibility through organizational values: A scale validation study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Toliver, Adria Denise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The University of Texas at Arlington</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2013</a:t>
                      </a:r>
                    </a:p>
                  </a:txBody>
                  <a:tcPr marL="6350" marR="6350" marT="6350" marB="0" anchor="b"/>
                </a:tc>
                <a:extLst>
                  <a:ext uri="{0D108BD9-81ED-4DB2-BD59-A6C34878D82A}">
                    <a16:rowId xmlns:a16="http://schemas.microsoft.com/office/drawing/2014/main" xmlns="" val="4197435977"/>
                  </a:ext>
                </a:extLst>
              </a:tr>
              <a:tr h="770681">
                <a:tc>
                  <a:txBody>
                    <a:bodyPr/>
                    <a:lstStyle/>
                    <a:p>
                      <a:pPr algn="ctr" fontAlgn="b"/>
                      <a:r>
                        <a:rPr lang="en-US" sz="1100" b="0" i="0" u="none" strike="noStrike">
                          <a:solidFill>
                            <a:srgbClr val="000000"/>
                          </a:solidFill>
                          <a:effectLst/>
                          <a:latin typeface="Calibri" panose="020F0502020204030204" pitchFamily="34" charset="0"/>
                        </a:rPr>
                        <a:t>4</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10188962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Social Media and Self-Evaluation: The Examination of Social Media Use on Identity, Social Comparison, and Self-Esteem in Young Female Adults</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Solomon, Michelle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William James College</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2016</a:t>
                      </a:r>
                    </a:p>
                  </a:txBody>
                  <a:tcPr marL="6350" marR="6350" marT="6350" marB="0" anchor="b"/>
                </a:tc>
                <a:extLst>
                  <a:ext uri="{0D108BD9-81ED-4DB2-BD59-A6C34878D82A}">
                    <a16:rowId xmlns:a16="http://schemas.microsoft.com/office/drawing/2014/main" xmlns="" val="1331515894"/>
                  </a:ext>
                </a:extLst>
              </a:tr>
              <a:tr h="516990">
                <a:tc>
                  <a:txBody>
                    <a:bodyPr/>
                    <a:lstStyle/>
                    <a:p>
                      <a:pPr algn="ctr" fontAlgn="b"/>
                      <a:r>
                        <a:rPr lang="en-US" sz="1100" b="0" i="0" u="none" strike="noStrike">
                          <a:solidFill>
                            <a:srgbClr val="000000"/>
                          </a:solidFill>
                          <a:effectLst/>
                          <a:latin typeface="Calibri" panose="020F0502020204030204" pitchFamily="34" charset="0"/>
                        </a:rPr>
                        <a:t>5</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3672582</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Rethinking U.S. education policy: Four paradigms of the knowledge economy</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Araya, Daniel</a:t>
                      </a:r>
                    </a:p>
                  </a:txBody>
                  <a:tcPr marL="6350" marR="6350" marT="6350" marB="0" anchor="b"/>
                </a:tc>
                <a:tc>
                  <a:txBody>
                    <a:bodyPr/>
                    <a:lstStyle/>
                    <a:p>
                      <a:pPr algn="l" fontAlgn="b"/>
                      <a:r>
                        <a:rPr lang="en-US" sz="1100" b="0" i="0" u="none" strike="noStrike">
                          <a:solidFill>
                            <a:srgbClr val="000000"/>
                          </a:solidFill>
                          <a:effectLst/>
                          <a:latin typeface="Calibri" panose="020F0502020204030204" pitchFamily="34" charset="0"/>
                        </a:rPr>
                        <a:t>University of Illinois at Urbana-Champaign</a:t>
                      </a:r>
                    </a:p>
                  </a:txBody>
                  <a:tcPr marL="6350" marR="6350" marT="6350" marB="0" anchor="b"/>
                </a:tc>
                <a:tc>
                  <a:txBody>
                    <a:bodyPr/>
                    <a:lstStyle/>
                    <a:p>
                      <a:pPr algn="l" fontAlgn="b"/>
                      <a:r>
                        <a:rPr lang="en-US" sz="1100" b="0" i="0" u="none" strike="noStrike" dirty="0">
                          <a:solidFill>
                            <a:srgbClr val="000000"/>
                          </a:solidFill>
                          <a:effectLst/>
                          <a:latin typeface="Calibri" panose="020F0502020204030204" pitchFamily="34" charset="0"/>
                        </a:rPr>
                        <a:t>2014</a:t>
                      </a:r>
                    </a:p>
                  </a:txBody>
                  <a:tcPr marL="6350" marR="6350" marT="6350" marB="0" anchor="b"/>
                </a:tc>
                <a:extLst>
                  <a:ext uri="{0D108BD9-81ED-4DB2-BD59-A6C34878D82A}">
                    <a16:rowId xmlns:a16="http://schemas.microsoft.com/office/drawing/2014/main" xmlns="" val="3716259160"/>
                  </a:ext>
                </a:extLst>
              </a:tr>
            </a:tbl>
          </a:graphicData>
        </a:graphic>
      </p:graphicFrame>
    </p:spTree>
    <p:extLst>
      <p:ext uri="{BB962C8B-B14F-4D97-AF65-F5344CB8AC3E}">
        <p14:creationId xmlns:p14="http://schemas.microsoft.com/office/powerpoint/2010/main" val="1518694612"/>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FAE2A8-112D-5B48-BE17-A8D8F1957C0E}"/>
              </a:ext>
            </a:extLst>
          </p:cNvPr>
          <p:cNvSpPr>
            <a:spLocks noGrp="1"/>
          </p:cNvSpPr>
          <p:nvPr>
            <p:ph type="title"/>
          </p:nvPr>
        </p:nvSpPr>
        <p:spPr>
          <a:xfrm>
            <a:off x="0" y="2899529"/>
            <a:ext cx="12190268" cy="1169551"/>
          </a:xfrm>
        </p:spPr>
        <p:txBody>
          <a:bodyPr/>
          <a:lstStyle/>
          <a:p>
            <a:r>
              <a:rPr lang="tr-TR" sz="4000" b="1" dirty="0"/>
              <a:t>Akademik araştırmalarda tezin önemi</a:t>
            </a:r>
            <a:endParaRPr lang="en-US" sz="4000" b="1" dirty="0">
              <a:latin typeface="Open Sans" panose="020B0606030504020204"/>
            </a:endParaRPr>
          </a:p>
        </p:txBody>
      </p:sp>
    </p:spTree>
    <p:custDataLst>
      <p:tags r:id="rId1"/>
    </p:custDataLst>
    <p:extLst>
      <p:ext uri="{BB962C8B-B14F-4D97-AF65-F5344CB8AC3E}">
        <p14:creationId xmlns:p14="http://schemas.microsoft.com/office/powerpoint/2010/main" val="420688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5E4DCD-A7AC-49D9-BB46-58476F0C47CB}"/>
              </a:ext>
            </a:extLst>
          </p:cNvPr>
          <p:cNvSpPr>
            <a:spLocks noGrp="1"/>
          </p:cNvSpPr>
          <p:nvPr>
            <p:ph type="title"/>
          </p:nvPr>
        </p:nvSpPr>
        <p:spPr>
          <a:xfrm>
            <a:off x="274319" y="182881"/>
            <a:ext cx="11198101" cy="680720"/>
          </a:xfrm>
        </p:spPr>
        <p:txBody>
          <a:bodyPr/>
          <a:lstStyle/>
          <a:p>
            <a:r>
              <a:rPr lang="tr-TR" sz="3600" dirty="0">
                <a:latin typeface="Open Sans" panose="020B0606030504020204" pitchFamily="34" charset="0"/>
                <a:ea typeface="Open Sans" panose="020B0606030504020204" pitchFamily="34" charset="0"/>
                <a:cs typeface="Open Sans" panose="020B0606030504020204" pitchFamily="34" charset="0"/>
              </a:rPr>
              <a:t>Araştırmalarda neden tezlerden yararlanılmalı</a:t>
            </a:r>
            <a:r>
              <a:rPr lang="en-GB" sz="3600" dirty="0">
                <a:latin typeface="Open Sans" panose="020B0606030504020204" pitchFamily="34" charset="0"/>
                <a:ea typeface="Open Sans" panose="020B0606030504020204" pitchFamily="34" charset="0"/>
                <a:cs typeface="Open Sans" panose="020B0606030504020204" pitchFamily="34" charset="0"/>
              </a:rPr>
              <a:t>?</a:t>
            </a:r>
            <a:endParaRPr lang="en-US" sz="3600" dirty="0"/>
          </a:p>
        </p:txBody>
      </p:sp>
      <p:grpSp>
        <p:nvGrpSpPr>
          <p:cNvPr id="4" name="Group 3">
            <a:extLst>
              <a:ext uri="{FF2B5EF4-FFF2-40B4-BE49-F238E27FC236}">
                <a16:creationId xmlns:a16="http://schemas.microsoft.com/office/drawing/2014/main" xmlns="" id="{4FA85D98-A77B-43DB-BB6E-463E03A7F8DC}"/>
              </a:ext>
            </a:extLst>
          </p:cNvPr>
          <p:cNvGrpSpPr/>
          <p:nvPr/>
        </p:nvGrpSpPr>
        <p:grpSpPr>
          <a:xfrm>
            <a:off x="432231" y="2068933"/>
            <a:ext cx="8251395" cy="3304346"/>
            <a:chOff x="285136" y="1490480"/>
            <a:chExt cx="8251395" cy="3304346"/>
          </a:xfrm>
        </p:grpSpPr>
        <p:sp>
          <p:nvSpPr>
            <p:cNvPr id="5" name="Rounded Rectangle 24">
              <a:extLst>
                <a:ext uri="{FF2B5EF4-FFF2-40B4-BE49-F238E27FC236}">
                  <a16:creationId xmlns:a16="http://schemas.microsoft.com/office/drawing/2014/main" xmlns="" id="{56280769-FF89-4C2C-B75A-A3F087492A04}"/>
                </a:ext>
              </a:extLst>
            </p:cNvPr>
            <p:cNvSpPr/>
            <p:nvPr/>
          </p:nvSpPr>
          <p:spPr>
            <a:xfrm>
              <a:off x="690311" y="1561432"/>
              <a:ext cx="7846220" cy="3233394"/>
            </a:xfrm>
            <a:prstGeom prst="roundRect">
              <a:avLst>
                <a:gd name="adj" fmla="val 344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numCol="2" spcCol="731520" rtlCol="0" anchor="t"/>
            <a:lstStyle/>
            <a:p>
              <a:pPr lvl="0">
                <a:spcAft>
                  <a:spcPts val="2400"/>
                </a:spcAft>
              </a:pPr>
              <a:r>
                <a:rPr lang="en-US" dirty="0" err="1">
                  <a:solidFill>
                    <a:prstClr val="black"/>
                  </a:solidFill>
                  <a:latin typeface="+mj-lt"/>
                  <a:ea typeface="Open Sans" panose="020B0606030504020204" pitchFamily="34" charset="0"/>
                  <a:cs typeface="Open Sans" panose="020B0606030504020204" pitchFamily="34" charset="0"/>
                </a:rPr>
                <a:t>Yeni</a:t>
              </a:r>
              <a:r>
                <a:rPr lang="en-US" dirty="0">
                  <a:solidFill>
                    <a:prstClr val="black"/>
                  </a:solidFill>
                  <a:latin typeface="+mj-lt"/>
                  <a:ea typeface="Open Sans" panose="020B0606030504020204" pitchFamily="34" charset="0"/>
                  <a:cs typeface="Open Sans" panose="020B0606030504020204" pitchFamily="34" charset="0"/>
                </a:rPr>
                <a:t> </a:t>
              </a:r>
              <a:r>
                <a:rPr lang="en-US" dirty="0" err="1">
                  <a:solidFill>
                    <a:prstClr val="black"/>
                  </a:solidFill>
                  <a:latin typeface="+mj-lt"/>
                  <a:ea typeface="Open Sans" panose="020B0606030504020204" pitchFamily="34" charset="0"/>
                  <a:cs typeface="Open Sans" panose="020B0606030504020204" pitchFamily="34" charset="0"/>
                </a:rPr>
                <a:t>trendleri</a:t>
              </a:r>
              <a:r>
                <a:rPr lang="en-US" dirty="0">
                  <a:solidFill>
                    <a:prstClr val="black"/>
                  </a:solidFill>
                  <a:latin typeface="+mj-lt"/>
                  <a:ea typeface="Open Sans" panose="020B0606030504020204" pitchFamily="34" charset="0"/>
                  <a:cs typeface="Open Sans" panose="020B0606030504020204" pitchFamily="34" charset="0"/>
                </a:rPr>
                <a:t> ve </a:t>
              </a:r>
              <a:r>
                <a:rPr lang="en-US" dirty="0" err="1">
                  <a:solidFill>
                    <a:prstClr val="black"/>
                  </a:solidFill>
                  <a:latin typeface="+mj-lt"/>
                  <a:ea typeface="Open Sans" panose="020B0606030504020204" pitchFamily="34" charset="0"/>
                  <a:cs typeface="Open Sans" panose="020B0606030504020204" pitchFamily="34" charset="0"/>
                </a:rPr>
                <a:t>fikirleri</a:t>
              </a:r>
              <a:r>
                <a:rPr lang="en-US" dirty="0">
                  <a:solidFill>
                    <a:prstClr val="black"/>
                  </a:solidFill>
                  <a:latin typeface="+mj-lt"/>
                  <a:ea typeface="Open Sans" panose="020B0606030504020204" pitchFamily="34" charset="0"/>
                  <a:cs typeface="Open Sans" panose="020B0606030504020204" pitchFamily="34" charset="0"/>
                </a:rPr>
                <a:t> test </a:t>
              </a:r>
              <a:r>
                <a:rPr lang="en-US" dirty="0" err="1">
                  <a:solidFill>
                    <a:prstClr val="black"/>
                  </a:solidFill>
                  <a:latin typeface="+mj-lt"/>
                  <a:ea typeface="Open Sans" panose="020B0606030504020204" pitchFamily="34" charset="0"/>
                  <a:cs typeface="Open Sans" panose="020B0606030504020204" pitchFamily="34" charset="0"/>
                </a:rPr>
                <a:t>eder</a:t>
              </a:r>
              <a:r>
                <a:rPr lang="en-US" dirty="0">
                  <a:solidFill>
                    <a:prstClr val="black"/>
                  </a:solidFill>
                  <a:latin typeface="+mj-lt"/>
                  <a:ea typeface="Open Sans" panose="020B0606030504020204" pitchFamily="34" charset="0"/>
                  <a:cs typeface="Open Sans" panose="020B0606030504020204" pitchFamily="34" charset="0"/>
                </a:rPr>
                <a:t> ve </a:t>
              </a:r>
              <a:r>
                <a:rPr lang="en-US" dirty="0" err="1">
                  <a:solidFill>
                    <a:prstClr val="black"/>
                  </a:solidFill>
                  <a:latin typeface="+mj-lt"/>
                  <a:ea typeface="Open Sans" panose="020B0606030504020204" pitchFamily="34" charset="0"/>
                  <a:cs typeface="Open Sans" panose="020B0606030504020204" pitchFamily="34" charset="0"/>
                </a:rPr>
                <a:t>sunarlar</a:t>
              </a:r>
              <a:r>
                <a:rPr lang="tr-TR" dirty="0">
                  <a:solidFill>
                    <a:prstClr val="black"/>
                  </a:solidFill>
                  <a:latin typeface="+mj-lt"/>
                  <a:ea typeface="Open Sans" panose="020B0606030504020204" pitchFamily="34" charset="0"/>
                  <a:cs typeface="Open Sans" panose="020B0606030504020204" pitchFamily="34" charset="0"/>
                </a:rPr>
                <a:t>.</a:t>
              </a:r>
              <a:endParaRPr lang="en-US" dirty="0">
                <a:solidFill>
                  <a:prstClr val="black"/>
                </a:solidFill>
                <a:latin typeface="+mj-lt"/>
                <a:ea typeface="Open Sans" panose="020B0606030504020204" pitchFamily="34" charset="0"/>
                <a:cs typeface="Open Sans" panose="020B0606030504020204" pitchFamily="34" charset="0"/>
              </a:endParaRPr>
            </a:p>
            <a:p>
              <a:pPr lvl="0">
                <a:spcAft>
                  <a:spcPts val="2400"/>
                </a:spcAft>
                <a:defRPr/>
              </a:pPr>
              <a:r>
                <a:rPr lang="en-US" dirty="0">
                  <a:solidFill>
                    <a:prstClr val="black"/>
                  </a:solidFill>
                  <a:latin typeface="+mj-lt"/>
                  <a:ea typeface="Open Sans" panose="020B0606030504020204" pitchFamily="34" charset="0"/>
                  <a:cs typeface="Open Sans" panose="020B0606030504020204" pitchFamily="34" charset="0"/>
                </a:rPr>
                <a:t>S</a:t>
              </a:r>
              <a:r>
                <a:rPr lang="tr-TR" dirty="0">
                  <a:solidFill>
                    <a:prstClr val="black"/>
                  </a:solidFill>
                  <a:latin typeface="+mj-lt"/>
                  <a:ea typeface="Open Sans" panose="020B0606030504020204" pitchFamily="34" charset="0"/>
                  <a:cs typeface="Open Sans" panose="020B0606030504020204" pitchFamily="34" charset="0"/>
                </a:rPr>
                <a:t>ık araştırılan ayrıca nadir konular ile ilgili içerik sunarlar.</a:t>
              </a:r>
            </a:p>
            <a:p>
              <a:pPr lvl="0">
                <a:spcAft>
                  <a:spcPts val="2400"/>
                </a:spcAft>
              </a:pPr>
              <a:r>
                <a:rPr lang="tr-TR" dirty="0">
                  <a:solidFill>
                    <a:prstClr val="black"/>
                  </a:solidFill>
                  <a:latin typeface="+mj-lt"/>
                  <a:ea typeface="Open Sans" panose="020B0606030504020204" pitchFamily="34" charset="0"/>
                  <a:cs typeface="Open Sans" panose="020B0606030504020204" pitchFamily="34" charset="0"/>
                </a:rPr>
                <a:t>T</a:t>
              </a:r>
              <a:r>
                <a:rPr lang="en-GB" dirty="0" err="1">
                  <a:solidFill>
                    <a:prstClr val="black"/>
                  </a:solidFill>
                  <a:latin typeface="+mj-lt"/>
                  <a:ea typeface="Open Sans" panose="020B0606030504020204" pitchFamily="34" charset="0"/>
                  <a:cs typeface="Open Sans" panose="020B0606030504020204" pitchFamily="34" charset="0"/>
                </a:rPr>
                <a:t>ezler</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geniş</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kaynakçalar</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içeren</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güncel</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literatür</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incelemelerini</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içe</a:t>
              </a:r>
              <a:r>
                <a:rPr lang="tr-TR" dirty="0">
                  <a:solidFill>
                    <a:prstClr val="black"/>
                  </a:solidFill>
                  <a:latin typeface="+mj-lt"/>
                  <a:ea typeface="Open Sans" panose="020B0606030504020204" pitchFamily="34" charset="0"/>
                  <a:cs typeface="Open Sans" panose="020B0606030504020204" pitchFamily="34" charset="0"/>
                </a:rPr>
                <a:t>rirler</a:t>
              </a:r>
              <a:r>
                <a:rPr lang="en-GB" dirty="0">
                  <a:solidFill>
                    <a:prstClr val="black"/>
                  </a:solidFill>
                  <a:latin typeface="+mj-lt"/>
                  <a:ea typeface="Open Sans" panose="020B0606030504020204" pitchFamily="34" charset="0"/>
                  <a:cs typeface="Open Sans" panose="020B0606030504020204" pitchFamily="34" charset="0"/>
                </a:rPr>
                <a:t>.</a:t>
              </a:r>
              <a:endParaRPr lang="tr-TR" dirty="0">
                <a:solidFill>
                  <a:prstClr val="black"/>
                </a:solidFill>
                <a:latin typeface="+mj-lt"/>
                <a:ea typeface="Open Sans" panose="020B0606030504020204" pitchFamily="34" charset="0"/>
                <a:cs typeface="Open Sans" panose="020B0606030504020204" pitchFamily="34" charset="0"/>
              </a:endParaRPr>
            </a:p>
            <a:p>
              <a:pPr lvl="0">
                <a:spcAft>
                  <a:spcPts val="2400"/>
                </a:spcAft>
              </a:pPr>
              <a:r>
                <a:rPr lang="en-GB" dirty="0" err="1">
                  <a:solidFill>
                    <a:prstClr val="black"/>
                  </a:solidFill>
                  <a:latin typeface="+mj-lt"/>
                  <a:ea typeface="Open Sans" panose="020B0606030504020204" pitchFamily="34" charset="0"/>
                  <a:cs typeface="Open Sans" panose="020B0606030504020204" pitchFamily="34" charset="0"/>
                </a:rPr>
                <a:t>Daha</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kapsamlı</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araştırma</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verileri</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içerirl</a:t>
              </a:r>
              <a:r>
                <a:rPr lang="tr-TR" dirty="0">
                  <a:solidFill>
                    <a:prstClr val="black"/>
                  </a:solidFill>
                  <a:latin typeface="+mj-lt"/>
                  <a:ea typeface="Open Sans" panose="020B0606030504020204" pitchFamily="34" charset="0"/>
                  <a:cs typeface="Open Sans" panose="020B0606030504020204" pitchFamily="34" charset="0"/>
                </a:rPr>
                <a:t>er.</a:t>
              </a:r>
            </a:p>
            <a:p>
              <a:pPr lvl="0">
                <a:spcAft>
                  <a:spcPts val="2400"/>
                </a:spcAft>
              </a:pPr>
              <a:r>
                <a:rPr lang="tr-TR" dirty="0">
                  <a:solidFill>
                    <a:prstClr val="black"/>
                  </a:solidFill>
                  <a:latin typeface="+mj-lt"/>
                  <a:ea typeface="Open Sans" panose="020B0606030504020204" pitchFamily="34" charset="0"/>
                  <a:cs typeface="Open Sans" panose="020B0606030504020204" pitchFamily="34" charset="0"/>
                </a:rPr>
                <a:t>Y</a:t>
              </a:r>
              <a:r>
                <a:rPr lang="en-GB" dirty="0" err="1">
                  <a:solidFill>
                    <a:prstClr val="black"/>
                  </a:solidFill>
                  <a:latin typeface="+mj-lt"/>
                  <a:ea typeface="Open Sans" panose="020B0606030504020204" pitchFamily="34" charset="0"/>
                  <a:cs typeface="Open Sans" panose="020B0606030504020204" pitchFamily="34" charset="0"/>
                </a:rPr>
                <a:t>azma</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stiline</a:t>
              </a:r>
              <a:r>
                <a:rPr lang="en-GB" dirty="0">
                  <a:solidFill>
                    <a:prstClr val="black"/>
                  </a:solidFill>
                  <a:latin typeface="+mj-lt"/>
                  <a:ea typeface="Open Sans" panose="020B0606030504020204" pitchFamily="34" charset="0"/>
                  <a:cs typeface="Open Sans" panose="020B0606030504020204" pitchFamily="34" charset="0"/>
                </a:rPr>
                <a:t> ve </a:t>
              </a:r>
              <a:r>
                <a:rPr lang="en-GB" dirty="0" err="1">
                  <a:solidFill>
                    <a:prstClr val="black"/>
                  </a:solidFill>
                  <a:latin typeface="+mj-lt"/>
                  <a:ea typeface="Open Sans" panose="020B0606030504020204" pitchFamily="34" charset="0"/>
                  <a:cs typeface="Open Sans" panose="020B0606030504020204" pitchFamily="34" charset="0"/>
                </a:rPr>
                <a:t>formatına</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örnekler</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verir</a:t>
              </a:r>
              <a:r>
                <a:rPr lang="tr-TR" dirty="0">
                  <a:solidFill>
                    <a:prstClr val="black"/>
                  </a:solidFill>
                  <a:latin typeface="+mj-lt"/>
                  <a:ea typeface="Open Sans" panose="020B0606030504020204" pitchFamily="34" charset="0"/>
                  <a:cs typeface="Open Sans" panose="020B0606030504020204" pitchFamily="34" charset="0"/>
                </a:rPr>
                <a:t>ler.</a:t>
              </a:r>
            </a:p>
            <a:p>
              <a:pPr lvl="0">
                <a:spcAft>
                  <a:spcPts val="2400"/>
                </a:spcAft>
              </a:pPr>
              <a:r>
                <a:rPr lang="en-GB" dirty="0" err="1">
                  <a:solidFill>
                    <a:prstClr val="black"/>
                  </a:solidFill>
                  <a:latin typeface="+mj-lt"/>
                  <a:ea typeface="Open Sans" panose="020B0606030504020204" pitchFamily="34" charset="0"/>
                  <a:cs typeface="Open Sans" panose="020B0606030504020204" pitchFamily="34" charset="0"/>
                </a:rPr>
                <a:t>Gelecekteki</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araştırmalar</a:t>
              </a:r>
              <a:r>
                <a:rPr lang="tr-TR" dirty="0">
                  <a:solidFill>
                    <a:prstClr val="black"/>
                  </a:solidFill>
                  <a:latin typeface="+mj-lt"/>
                  <a:ea typeface="Open Sans" panose="020B0606030504020204" pitchFamily="34" charset="0"/>
                  <a:cs typeface="Open Sans" panose="020B0606030504020204" pitchFamily="34" charset="0"/>
                </a:rPr>
                <a:t>ınız</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için</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tavsiyeler</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ortaya</a:t>
              </a:r>
              <a:r>
                <a:rPr lang="en-GB" dirty="0">
                  <a:solidFill>
                    <a:prstClr val="black"/>
                  </a:solidFill>
                  <a:latin typeface="+mj-lt"/>
                  <a:ea typeface="Open Sans" panose="020B0606030504020204" pitchFamily="34" charset="0"/>
                  <a:cs typeface="Open Sans" panose="020B0606030504020204" pitchFamily="34" charset="0"/>
                </a:rPr>
                <a:t> </a:t>
              </a:r>
              <a:r>
                <a:rPr lang="en-GB" dirty="0" err="1">
                  <a:solidFill>
                    <a:prstClr val="black"/>
                  </a:solidFill>
                  <a:latin typeface="+mj-lt"/>
                  <a:ea typeface="Open Sans" panose="020B0606030504020204" pitchFamily="34" charset="0"/>
                  <a:cs typeface="Open Sans" panose="020B0606030504020204" pitchFamily="34" charset="0"/>
                </a:rPr>
                <a:t>koyarlar</a:t>
              </a:r>
              <a:endParaRPr kumimoji="0" lang="en-US" sz="1800" b="0" i="0" u="none" strike="noStrike" kern="1200" cap="none" spc="0" normalizeH="0" baseline="0" noProof="0" dirty="0">
                <a:ln>
                  <a:noFill/>
                </a:ln>
                <a:solidFill>
                  <a:prstClr val="black"/>
                </a:solidFill>
                <a:effectLst/>
                <a:uLnTx/>
                <a:uFillTx/>
                <a:latin typeface="+mj-lt"/>
                <a:ea typeface="Open Sans" panose="020B0606030504020204" pitchFamily="34" charset="0"/>
                <a:cs typeface="Open Sans" panose="020B0606030504020204" pitchFamily="34" charset="0"/>
              </a:endParaRPr>
            </a:p>
          </p:txBody>
        </p:sp>
        <p:sp>
          <p:nvSpPr>
            <p:cNvPr id="6" name="Oval 5">
              <a:extLst>
                <a:ext uri="{FF2B5EF4-FFF2-40B4-BE49-F238E27FC236}">
                  <a16:creationId xmlns:a16="http://schemas.microsoft.com/office/drawing/2014/main" xmlns="" id="{F5B1B4CE-056D-42F6-96DA-E978A4DCEE06}"/>
                </a:ext>
              </a:extLst>
            </p:cNvPr>
            <p:cNvSpPr/>
            <p:nvPr/>
          </p:nvSpPr>
          <p:spPr>
            <a:xfrm>
              <a:off x="285136" y="1490480"/>
              <a:ext cx="398646" cy="398646"/>
            </a:xfrm>
            <a:prstGeom prst="ellipse">
              <a:avLst/>
            </a:prstGeom>
            <a:solidFill>
              <a:srgbClr val="805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1</a:t>
              </a:r>
            </a:p>
          </p:txBody>
        </p:sp>
        <p:sp>
          <p:nvSpPr>
            <p:cNvPr id="7" name="Oval 6">
              <a:extLst>
                <a:ext uri="{FF2B5EF4-FFF2-40B4-BE49-F238E27FC236}">
                  <a16:creationId xmlns:a16="http://schemas.microsoft.com/office/drawing/2014/main" xmlns="" id="{3C2C415F-9538-416D-8DBC-BA58F1EED5CD}"/>
                </a:ext>
              </a:extLst>
            </p:cNvPr>
            <p:cNvSpPr/>
            <p:nvPr/>
          </p:nvSpPr>
          <p:spPr>
            <a:xfrm>
              <a:off x="285136" y="2538150"/>
              <a:ext cx="398646" cy="398646"/>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2</a:t>
              </a:r>
            </a:p>
          </p:txBody>
        </p:sp>
        <p:sp>
          <p:nvSpPr>
            <p:cNvPr id="8" name="Oval 7">
              <a:extLst>
                <a:ext uri="{FF2B5EF4-FFF2-40B4-BE49-F238E27FC236}">
                  <a16:creationId xmlns:a16="http://schemas.microsoft.com/office/drawing/2014/main" xmlns="" id="{EEA1DE46-F011-45DE-BDC7-B4805EF39D34}"/>
                </a:ext>
              </a:extLst>
            </p:cNvPr>
            <p:cNvSpPr/>
            <p:nvPr/>
          </p:nvSpPr>
          <p:spPr>
            <a:xfrm>
              <a:off x="291665" y="3413323"/>
              <a:ext cx="398646" cy="39864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a:t>
              </a:r>
            </a:p>
          </p:txBody>
        </p:sp>
        <p:sp>
          <p:nvSpPr>
            <p:cNvPr id="10" name="Oval 9">
              <a:extLst>
                <a:ext uri="{FF2B5EF4-FFF2-40B4-BE49-F238E27FC236}">
                  <a16:creationId xmlns:a16="http://schemas.microsoft.com/office/drawing/2014/main" xmlns="" id="{77D1BBC1-63DB-48E3-B5FD-3DD86F3AD109}"/>
                </a:ext>
              </a:extLst>
            </p:cNvPr>
            <p:cNvSpPr/>
            <p:nvPr/>
          </p:nvSpPr>
          <p:spPr>
            <a:xfrm>
              <a:off x="4487191" y="2528541"/>
              <a:ext cx="398646" cy="398646"/>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5</a:t>
              </a:r>
            </a:p>
          </p:txBody>
        </p:sp>
        <p:sp>
          <p:nvSpPr>
            <p:cNvPr id="11" name="Oval 10">
              <a:extLst>
                <a:ext uri="{FF2B5EF4-FFF2-40B4-BE49-F238E27FC236}">
                  <a16:creationId xmlns:a16="http://schemas.microsoft.com/office/drawing/2014/main" xmlns="" id="{1CA91AF4-BEE5-4AEE-8C5F-F944FC1B56E7}"/>
                </a:ext>
              </a:extLst>
            </p:cNvPr>
            <p:cNvSpPr/>
            <p:nvPr/>
          </p:nvSpPr>
          <p:spPr>
            <a:xfrm>
              <a:off x="4477508" y="3473826"/>
              <a:ext cx="398646" cy="39864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6</a:t>
              </a:r>
            </a:p>
          </p:txBody>
        </p:sp>
        <p:sp>
          <p:nvSpPr>
            <p:cNvPr id="12" name="Oval 11">
              <a:extLst>
                <a:ext uri="{FF2B5EF4-FFF2-40B4-BE49-F238E27FC236}">
                  <a16:creationId xmlns:a16="http://schemas.microsoft.com/office/drawing/2014/main" xmlns="" id="{8CFE6805-549B-4E8E-AA00-F51D86FD56BF}"/>
                </a:ext>
              </a:extLst>
            </p:cNvPr>
            <p:cNvSpPr/>
            <p:nvPr/>
          </p:nvSpPr>
          <p:spPr>
            <a:xfrm>
              <a:off x="4448933" y="1496646"/>
              <a:ext cx="398646" cy="398646"/>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4</a:t>
              </a:r>
            </a:p>
          </p:txBody>
        </p:sp>
      </p:grpSp>
      <p:pic>
        <p:nvPicPr>
          <p:cNvPr id="13" name="Picture 12">
            <a:extLst>
              <a:ext uri="{FF2B5EF4-FFF2-40B4-BE49-F238E27FC236}">
                <a16:creationId xmlns:a16="http://schemas.microsoft.com/office/drawing/2014/main" xmlns="" id="{5134107A-CD29-472B-9F20-84B3E8B6EC6E}"/>
              </a:ext>
            </a:extLst>
          </p:cNvPr>
          <p:cNvPicPr>
            <a:picLocks noChangeAspect="1"/>
          </p:cNvPicPr>
          <p:nvPr/>
        </p:nvPicPr>
        <p:blipFill rotWithShape="1">
          <a:blip r:embed="rId2"/>
          <a:srcRect l="17212" t="4738" r="9154"/>
          <a:stretch/>
        </p:blipFill>
        <p:spPr>
          <a:xfrm>
            <a:off x="8841536" y="1467899"/>
            <a:ext cx="2941983" cy="4094701"/>
          </a:xfrm>
          <a:prstGeom prst="rect">
            <a:avLst/>
          </a:prstGeom>
          <a:ln>
            <a:noFill/>
          </a:ln>
          <a:effectLst>
            <a:outerShdw blurRad="292100" dist="139700" dir="2700000" algn="tl" rotWithShape="0">
              <a:srgbClr val="333333">
                <a:alpha val="65000"/>
              </a:srgbClr>
            </a:outerShdw>
          </a:effectLst>
        </p:spPr>
      </p:pic>
      <p:sp>
        <p:nvSpPr>
          <p:cNvPr id="14" name="Rectangle: Rounded Corners 4">
            <a:extLst>
              <a:ext uri="{FF2B5EF4-FFF2-40B4-BE49-F238E27FC236}">
                <a16:creationId xmlns:a16="http://schemas.microsoft.com/office/drawing/2014/main" xmlns="" id="{394AFF0A-7BC0-4C78-8FCC-19C05C08465E}"/>
              </a:ext>
            </a:extLst>
          </p:cNvPr>
          <p:cNvSpPr/>
          <p:nvPr/>
        </p:nvSpPr>
        <p:spPr>
          <a:xfrm>
            <a:off x="274320" y="860928"/>
            <a:ext cx="9784080" cy="71264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r>
              <a:rPr lang="en-US" sz="2200" i="1"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Tezler</a:t>
            </a:r>
            <a:r>
              <a:rPr lang="en-US" sz="2200"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a:t>
            </a:r>
            <a:r>
              <a:rPr lang="en-US" sz="2200" i="1"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kapsamlı</a:t>
            </a:r>
            <a:r>
              <a:rPr lang="en-US" sz="2200"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ve </a:t>
            </a:r>
            <a:r>
              <a:rPr lang="en-US" sz="2200" i="1"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özgün</a:t>
            </a:r>
            <a:r>
              <a:rPr lang="en-US" sz="2200"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a:t>
            </a:r>
            <a:r>
              <a:rPr lang="en-US" sz="2200" i="1"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bir</a:t>
            </a:r>
            <a:r>
              <a:rPr lang="en-US" sz="2200"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a:t>
            </a:r>
            <a:r>
              <a:rPr lang="en-US" sz="2200" i="1"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araştırma</a:t>
            </a:r>
            <a:r>
              <a:rPr lang="en-US" sz="2200"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a:t>
            </a:r>
            <a:r>
              <a:rPr lang="en-US" sz="2200" i="1"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sonucunda</a:t>
            </a:r>
            <a:r>
              <a:rPr lang="en-US" sz="2200"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a:t>
            </a:r>
            <a:r>
              <a:rPr lang="en-US" sz="2200" i="1"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ortaya</a:t>
            </a:r>
            <a:r>
              <a:rPr lang="en-US" sz="2200"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a:t>
            </a:r>
            <a:r>
              <a:rPr lang="en-US" sz="2200" i="1"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çıkan</a:t>
            </a:r>
            <a:r>
              <a:rPr lang="en-US" sz="2200"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a:t>
            </a:r>
            <a:r>
              <a:rPr lang="en-US" sz="2200" i="1"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bilimsel</a:t>
            </a:r>
            <a:r>
              <a:rPr lang="en-US" sz="2200"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ve </a:t>
            </a:r>
            <a:r>
              <a:rPr lang="en-US" sz="2200" i="1"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gözden</a:t>
            </a:r>
            <a:r>
              <a:rPr lang="en-US" sz="2200"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a:t>
            </a:r>
            <a:r>
              <a:rPr lang="en-US" sz="2200" i="1"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geçirilmiş</a:t>
            </a:r>
            <a:r>
              <a:rPr lang="en-US" sz="2200"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a:t>
            </a:r>
            <a:r>
              <a:rPr lang="en-US" sz="2200" i="1"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çalışmalardır</a:t>
            </a:r>
            <a:r>
              <a:rPr lang="en-US" sz="2200"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a:t>
            </a:r>
            <a:endParaRPr kumimoji="0" lang="en-US" sz="2200" b="0"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47408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ProQuest Education">
      <a:dk1>
        <a:sysClr val="windowText" lastClr="000000"/>
      </a:dk1>
      <a:lt1>
        <a:sysClr val="window" lastClr="FFFFFF"/>
      </a:lt1>
      <a:dk2>
        <a:srgbClr val="44546A"/>
      </a:dk2>
      <a:lt2>
        <a:srgbClr val="E7E6E6"/>
      </a:lt2>
      <a:accent1>
        <a:srgbClr val="C00000"/>
      </a:accent1>
      <a:accent2>
        <a:srgbClr val="000000"/>
      </a:accent2>
      <a:accent3>
        <a:srgbClr val="7F7F7F"/>
      </a:accent3>
      <a:accent4>
        <a:srgbClr val="52B1DF"/>
      </a:accent4>
      <a:accent5>
        <a:srgbClr val="EDDC01"/>
      </a:accent5>
      <a:accent6>
        <a:srgbClr val="96D32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bal Training PPT Template with Notes v2" id="{C2AE9843-6BFB-450A-BAEF-EB5FF30B786D}" vid="{91E812E4-6D60-4C30-B652-B818DEFEE07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5162</Words>
  <Application>Microsoft Office PowerPoint</Application>
  <PresentationFormat>Geniş ekran</PresentationFormat>
  <Paragraphs>490</Paragraphs>
  <Slides>38</Slides>
  <Notes>32</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38</vt:i4>
      </vt:variant>
    </vt:vector>
  </HeadingPairs>
  <TitlesOfParts>
    <vt:vector size="49" baseType="lpstr">
      <vt:lpstr>맑은 고딕</vt:lpstr>
      <vt:lpstr>Arial</vt:lpstr>
      <vt:lpstr>Calibri</vt:lpstr>
      <vt:lpstr>Calibri Light</vt:lpstr>
      <vt:lpstr>Georgia</vt:lpstr>
      <vt:lpstr>Open Sans</vt:lpstr>
      <vt:lpstr>Open Sans Light</vt:lpstr>
      <vt:lpstr>Open Sans Semibold</vt:lpstr>
      <vt:lpstr>Wingdings</vt:lpstr>
      <vt:lpstr>Office Theme</vt:lpstr>
      <vt:lpstr>1_Office Theme</vt:lpstr>
      <vt:lpstr>ProQuest Dissertations&amp;Theses Global Ne için ve Nasıl kullanılır?</vt:lpstr>
      <vt:lpstr>Oturumun Amaçları</vt:lpstr>
      <vt:lpstr>ProQuest Dissertations &amp; Theses Global</vt:lpstr>
      <vt:lpstr>ProQuest Dissertations &amp; Theses Global hakkında</vt:lpstr>
      <vt:lpstr>ProQuest Dissertations &amp; Theses Global hakkında</vt:lpstr>
      <vt:lpstr>2018 Yılında En Çok İndirilen Master Tezleri:</vt:lpstr>
      <vt:lpstr>2018 Yılında En Çok İndirilen Doktora Tezleri:</vt:lpstr>
      <vt:lpstr>Akademik araştırmalarda tezin önemi</vt:lpstr>
      <vt:lpstr>Araştırmalarda neden tezlerden yararlanılmalı?</vt:lpstr>
      <vt:lpstr>Kullanıcılar İçin En İyi Arama Uygulamaları</vt:lpstr>
      <vt:lpstr>PowerPoint Sunusu</vt:lpstr>
      <vt:lpstr>ProQuest Dissertations&amp;Theses Global erişim linki:</vt:lpstr>
      <vt:lpstr>Basit Arama</vt:lpstr>
      <vt:lpstr>Basit Arama</vt:lpstr>
      <vt:lpstr>Arama Sonuçları: Tam metin seçimi, Filtreler ve Daha fazlası</vt:lpstr>
      <vt:lpstr>Arama Sonuçları: Tam metin seçimi, Filtreler ve Daha fazlası</vt:lpstr>
      <vt:lpstr>Arama Sonuçları: Tam metin seçimi, Filtreler ve Daha fazlası</vt:lpstr>
      <vt:lpstr>Arama Sonuçları: Tam metin seçimi, Filtreler ve Daha fazlası</vt:lpstr>
      <vt:lpstr>Arama Sonuçları: tam metin seçimi, filtreler ve daha fazlası</vt:lpstr>
      <vt:lpstr>Gelişmiş Arama</vt:lpstr>
      <vt:lpstr>Gelişmiş Arama</vt:lpstr>
      <vt:lpstr>Gelişmiş Arama</vt:lpstr>
      <vt:lpstr>Gelişmiş Arama</vt:lpstr>
      <vt:lpstr>Döküman Görüntüleme</vt:lpstr>
      <vt:lpstr>Döküman görüntüleme</vt:lpstr>
      <vt:lpstr>Döküman Görüntüleme</vt:lpstr>
      <vt:lpstr>Döküman görüntüleme</vt:lpstr>
      <vt:lpstr>Döküman Görüntüleme</vt:lpstr>
      <vt:lpstr>Döküman görüntüleme</vt:lpstr>
      <vt:lpstr>Basit Arama DEMO</vt:lpstr>
      <vt:lpstr>Basit Arama DEMO</vt:lpstr>
      <vt:lpstr>Basit Arama DEMO</vt:lpstr>
      <vt:lpstr>Basit Arama DEMO</vt:lpstr>
      <vt:lpstr>Basit Arama DEMO</vt:lpstr>
      <vt:lpstr>ProQuest Destek Kaynakları</vt:lpstr>
      <vt:lpstr>ProQuest Destek Kaynakları</vt:lpstr>
      <vt:lpstr>Sonuç olarak;</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ProQuest Dissertations&amp;Theses Global Ne için ve Nasıl kullanılır?</dc:title>
  <dc:creator>Hazal Yilmaz</dc:creator>
  <cp:lastModifiedBy>Cem Coşkun</cp:lastModifiedBy>
  <cp:revision>1</cp:revision>
  <dcterms:created xsi:type="dcterms:W3CDTF">2019-03-08T11:14:46Z</dcterms:created>
  <dcterms:modified xsi:type="dcterms:W3CDTF">2019-03-12T06:21:43Z</dcterms:modified>
</cp:coreProperties>
</file>